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5" r:id="rId1"/>
  </p:sldMasterIdLst>
  <p:sldIdLst>
    <p:sldId id="256" r:id="rId2"/>
    <p:sldId id="257" r:id="rId3"/>
    <p:sldId id="258" r:id="rId4"/>
    <p:sldId id="259"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80" r:id="rId23"/>
    <p:sldId id="281" r:id="rId24"/>
    <p:sldId id="282" r:id="rId25"/>
    <p:sldId id="283" r:id="rId26"/>
    <p:sldId id="284" r:id="rId27"/>
    <p:sldId id="285" r:id="rId28"/>
    <p:sldId id="286" r:id="rId29"/>
    <p:sldId id="287" r:id="rId30"/>
    <p:sldId id="288" r:id="rId31"/>
    <p:sldId id="289"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6296"/>
  </p:normalViewPr>
  <p:slideViewPr>
    <p:cSldViewPr snapToGrid="0">
      <p:cViewPr varScale="1">
        <p:scale>
          <a:sx n="111" d="100"/>
          <a:sy n="111" d="100"/>
        </p:scale>
        <p:origin x="63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756FB-E05E-443F-88A1-CFC90638997C}"/>
              </a:ext>
            </a:extLst>
          </p:cNvPr>
          <p:cNvSpPr>
            <a:spLocks noGrp="1"/>
          </p:cNvSpPr>
          <p:nvPr>
            <p:ph type="ctrTitle"/>
          </p:nvPr>
        </p:nvSpPr>
        <p:spPr>
          <a:xfrm>
            <a:off x="1084727" y="1597961"/>
            <a:ext cx="9144000" cy="31623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3C5DA97A-281B-4A77-9D2C-C5E6A860E645}"/>
              </a:ext>
            </a:extLst>
          </p:cNvPr>
          <p:cNvSpPr>
            <a:spLocks noGrp="1"/>
          </p:cNvSpPr>
          <p:nvPr>
            <p:ph type="subTitle" idx="1"/>
          </p:nvPr>
        </p:nvSpPr>
        <p:spPr>
          <a:xfrm>
            <a:off x="1084727" y="4902488"/>
            <a:ext cx="9144000" cy="985075"/>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A5FD7BAE-E194-4223-BB4E-5E487863F5BE}"/>
              </a:ext>
            </a:extLst>
          </p:cNvPr>
          <p:cNvSpPr>
            <a:spLocks noGrp="1"/>
          </p:cNvSpPr>
          <p:nvPr>
            <p:ph type="dt" sz="half" idx="10"/>
          </p:nvPr>
        </p:nvSpPr>
        <p:spPr/>
        <p:txBody>
          <a:bodyPr/>
          <a:lstStyle/>
          <a:p>
            <a:fld id="{8C28A28C-4C6A-46EA-90C0-4EE0B89CC5C7}" type="datetimeFigureOut">
              <a:rPr lang="en-US" smtClean="0"/>
              <a:t>5/7/23</a:t>
            </a:fld>
            <a:endParaRPr lang="en-US" dirty="0"/>
          </a:p>
        </p:txBody>
      </p:sp>
      <p:sp>
        <p:nvSpPr>
          <p:cNvPr id="5" name="Footer Placeholder 4">
            <a:extLst>
              <a:ext uri="{FF2B5EF4-FFF2-40B4-BE49-F238E27FC236}">
                <a16:creationId xmlns:a16="http://schemas.microsoft.com/office/drawing/2014/main" id="{9721F6C9-7279-4DF8-9462-3EFEFA03FB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457072-0A38-49AD-8D0D-0E42DD488E4F}"/>
              </a:ext>
            </a:extLst>
          </p:cNvPr>
          <p:cNvSpPr>
            <a:spLocks noGrp="1"/>
          </p:cNvSpPr>
          <p:nvPr>
            <p:ph type="sldNum" sz="quarter" idx="12"/>
          </p:nvPr>
        </p:nvSpPr>
        <p:spPr/>
        <p:txBody>
          <a:bodyPr/>
          <a:lstStyle/>
          <a:p>
            <a:fld id="{5DEF7F31-0B8A-474A-B86C-91F381754329}" type="slidenum">
              <a:rPr lang="en-US" smtClean="0"/>
              <a:t>‹#›</a:t>
            </a:fld>
            <a:endParaRPr lang="en-US" dirty="0"/>
          </a:p>
        </p:txBody>
      </p:sp>
    </p:spTree>
    <p:extLst>
      <p:ext uri="{BB962C8B-B14F-4D97-AF65-F5344CB8AC3E}">
        <p14:creationId xmlns:p14="http://schemas.microsoft.com/office/powerpoint/2010/main" val="7776871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89E81-5CFF-4A28-B9C8-5D54E51DF202}"/>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158A4CC8-DCB0-4E94-98A7-236E3D18667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D1F802-21C2-44B2-A419-55469D826571}"/>
              </a:ext>
            </a:extLst>
          </p:cNvPr>
          <p:cNvSpPr>
            <a:spLocks noGrp="1"/>
          </p:cNvSpPr>
          <p:nvPr>
            <p:ph type="dt" sz="half" idx="10"/>
          </p:nvPr>
        </p:nvSpPr>
        <p:spPr/>
        <p:txBody>
          <a:bodyPr/>
          <a:lstStyle/>
          <a:p>
            <a:fld id="{8C28A28C-4C6A-46EA-90C0-4EE0B89CC5C7}" type="datetimeFigureOut">
              <a:rPr lang="en-US" smtClean="0"/>
              <a:t>5/7/23</a:t>
            </a:fld>
            <a:endParaRPr lang="en-US"/>
          </a:p>
        </p:txBody>
      </p:sp>
      <p:sp>
        <p:nvSpPr>
          <p:cNvPr id="5" name="Footer Placeholder 4">
            <a:extLst>
              <a:ext uri="{FF2B5EF4-FFF2-40B4-BE49-F238E27FC236}">
                <a16:creationId xmlns:a16="http://schemas.microsoft.com/office/drawing/2014/main" id="{84BDB709-08FF-4C4A-8670-4CCA9146F9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395375-1CC8-4950-8439-877451C4266D}"/>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1291170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E8BDF0-A155-454D-B3E2-AD15D0905A62}"/>
              </a:ext>
            </a:extLst>
          </p:cNvPr>
          <p:cNvSpPr>
            <a:spLocks noGrp="1"/>
          </p:cNvSpPr>
          <p:nvPr>
            <p:ph type="title" orient="vert"/>
          </p:nvPr>
        </p:nvSpPr>
        <p:spPr>
          <a:xfrm>
            <a:off x="9073242" y="827313"/>
            <a:ext cx="2280557" cy="5061857"/>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07244E0D-96EC-4B35-BA5C-5DAFCC7281AE}"/>
              </a:ext>
            </a:extLst>
          </p:cNvPr>
          <p:cNvSpPr>
            <a:spLocks noGrp="1"/>
          </p:cNvSpPr>
          <p:nvPr>
            <p:ph type="body" orient="vert" idx="1"/>
          </p:nvPr>
        </p:nvSpPr>
        <p:spPr>
          <a:xfrm>
            <a:off x="838200" y="827313"/>
            <a:ext cx="8115300" cy="5061857"/>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3ADC4E-9FB1-439F-B0FB-47F47B3421A7}"/>
              </a:ext>
            </a:extLst>
          </p:cNvPr>
          <p:cNvSpPr>
            <a:spLocks noGrp="1"/>
          </p:cNvSpPr>
          <p:nvPr>
            <p:ph type="dt" sz="half" idx="10"/>
          </p:nvPr>
        </p:nvSpPr>
        <p:spPr/>
        <p:txBody>
          <a:bodyPr/>
          <a:lstStyle/>
          <a:p>
            <a:fld id="{8C28A28C-4C6A-46EA-90C0-4EE0B89CC5C7}" type="datetimeFigureOut">
              <a:rPr lang="en-US" smtClean="0"/>
              <a:t>5/7/23</a:t>
            </a:fld>
            <a:endParaRPr lang="en-US"/>
          </a:p>
        </p:txBody>
      </p:sp>
      <p:sp>
        <p:nvSpPr>
          <p:cNvPr id="5" name="Footer Placeholder 4">
            <a:extLst>
              <a:ext uri="{FF2B5EF4-FFF2-40B4-BE49-F238E27FC236}">
                <a16:creationId xmlns:a16="http://schemas.microsoft.com/office/drawing/2014/main" id="{637EE406-061A-4440-BA75-3B684FC848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6D93CF-F5F3-4897-A51E-47D577FDD344}"/>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6211017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98199-C6CF-4DFF-A750-435F06CC74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2F2D5EB-F993-411F-9DBA-971321FC006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A5D216-27F9-4078-8349-ABC9F614A5E7}"/>
              </a:ext>
            </a:extLst>
          </p:cNvPr>
          <p:cNvSpPr>
            <a:spLocks noGrp="1"/>
          </p:cNvSpPr>
          <p:nvPr>
            <p:ph type="dt" sz="half" idx="10"/>
          </p:nvPr>
        </p:nvSpPr>
        <p:spPr/>
        <p:txBody>
          <a:bodyPr/>
          <a:lstStyle/>
          <a:p>
            <a:fld id="{8C28A28C-4C6A-46EA-90C0-4EE0B89CC5C7}" type="datetimeFigureOut">
              <a:rPr lang="en-US" smtClean="0"/>
              <a:t>5/7/23</a:t>
            </a:fld>
            <a:endParaRPr lang="en-US"/>
          </a:p>
        </p:txBody>
      </p:sp>
      <p:sp>
        <p:nvSpPr>
          <p:cNvPr id="5" name="Footer Placeholder 4">
            <a:extLst>
              <a:ext uri="{FF2B5EF4-FFF2-40B4-BE49-F238E27FC236}">
                <a16:creationId xmlns:a16="http://schemas.microsoft.com/office/drawing/2014/main" id="{4384F8A8-FBA7-4F25-ADEA-AF346495DE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4609F8-5897-4724-8FA6-3EFDE8F2DD79}"/>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11846111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C0F0C-7BA8-490D-B4C9-CCE145DCD19A}"/>
              </a:ext>
            </a:extLst>
          </p:cNvPr>
          <p:cNvSpPr>
            <a:spLocks noGrp="1"/>
          </p:cNvSpPr>
          <p:nvPr>
            <p:ph type="title"/>
          </p:nvPr>
        </p:nvSpPr>
        <p:spPr>
          <a:xfrm>
            <a:off x="1084726" y="1709738"/>
            <a:ext cx="9143999" cy="3050523"/>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290E61-B837-4BE4-9BC7-6AF706BCCA42}"/>
              </a:ext>
            </a:extLst>
          </p:cNvPr>
          <p:cNvSpPr>
            <a:spLocks noGrp="1"/>
          </p:cNvSpPr>
          <p:nvPr>
            <p:ph type="body" idx="1"/>
          </p:nvPr>
        </p:nvSpPr>
        <p:spPr>
          <a:xfrm>
            <a:off x="1084726" y="4902488"/>
            <a:ext cx="9143999" cy="985075"/>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E52E15F-E46D-44C6-9FB9-07B0BC545AEF}"/>
              </a:ext>
            </a:extLst>
          </p:cNvPr>
          <p:cNvSpPr>
            <a:spLocks noGrp="1"/>
          </p:cNvSpPr>
          <p:nvPr>
            <p:ph type="dt" sz="half" idx="10"/>
          </p:nvPr>
        </p:nvSpPr>
        <p:spPr/>
        <p:txBody>
          <a:bodyPr/>
          <a:lstStyle/>
          <a:p>
            <a:fld id="{8C28A28C-4C6A-46EA-90C0-4EE0B89CC5C7}" type="datetimeFigureOut">
              <a:rPr lang="en-US" smtClean="0"/>
              <a:t>5/7/23</a:t>
            </a:fld>
            <a:endParaRPr lang="en-US"/>
          </a:p>
        </p:txBody>
      </p:sp>
      <p:sp>
        <p:nvSpPr>
          <p:cNvPr id="5" name="Footer Placeholder 4">
            <a:extLst>
              <a:ext uri="{FF2B5EF4-FFF2-40B4-BE49-F238E27FC236}">
                <a16:creationId xmlns:a16="http://schemas.microsoft.com/office/drawing/2014/main" id="{2EBF6955-3667-4857-B35A-9E12F79886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14B309-D15E-4FA1-9B8D-8C1F3B56C375}"/>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273159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219AB-91F9-4F80-9B5D-2E6FE925F0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F19F334-D0CF-4DFD-BAA9-3ECD639B1F1E}"/>
              </a:ext>
            </a:extLst>
          </p:cNvPr>
          <p:cNvSpPr>
            <a:spLocks noGrp="1"/>
          </p:cNvSpPr>
          <p:nvPr>
            <p:ph sz="half" idx="1"/>
          </p:nvPr>
        </p:nvSpPr>
        <p:spPr>
          <a:xfrm>
            <a:off x="1077362" y="2227809"/>
            <a:ext cx="4942438" cy="39491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5E0B5D-4613-4DA7-BA20-58B19BE8A496}"/>
              </a:ext>
            </a:extLst>
          </p:cNvPr>
          <p:cNvSpPr>
            <a:spLocks noGrp="1"/>
          </p:cNvSpPr>
          <p:nvPr>
            <p:ph sz="half" idx="2"/>
          </p:nvPr>
        </p:nvSpPr>
        <p:spPr>
          <a:xfrm>
            <a:off x="6172200" y="2227809"/>
            <a:ext cx="4855265" cy="39491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4F311AB-0603-424D-BC42-0CEAB3562BA4}"/>
              </a:ext>
            </a:extLst>
          </p:cNvPr>
          <p:cNvSpPr>
            <a:spLocks noGrp="1"/>
          </p:cNvSpPr>
          <p:nvPr>
            <p:ph type="dt" sz="half" idx="10"/>
          </p:nvPr>
        </p:nvSpPr>
        <p:spPr/>
        <p:txBody>
          <a:bodyPr/>
          <a:lstStyle/>
          <a:p>
            <a:fld id="{8C28A28C-4C6A-46EA-90C0-4EE0B89CC5C7}" type="datetimeFigureOut">
              <a:rPr lang="en-US" smtClean="0"/>
              <a:t>5/7/23</a:t>
            </a:fld>
            <a:endParaRPr lang="en-US"/>
          </a:p>
        </p:txBody>
      </p:sp>
      <p:sp>
        <p:nvSpPr>
          <p:cNvPr id="6" name="Footer Placeholder 5">
            <a:extLst>
              <a:ext uri="{FF2B5EF4-FFF2-40B4-BE49-F238E27FC236}">
                <a16:creationId xmlns:a16="http://schemas.microsoft.com/office/drawing/2014/main" id="{7A3AA2AC-0C5F-4835-BE47-D780C29890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6C54C0-DFDA-4778-9EE8-5E5C30E05412}"/>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28783187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F3603-5B09-4916-8324-A6BDAB4E060E}"/>
              </a:ext>
            </a:extLst>
          </p:cNvPr>
          <p:cNvSpPr>
            <a:spLocks noGrp="1"/>
          </p:cNvSpPr>
          <p:nvPr>
            <p:ph type="title"/>
          </p:nvPr>
        </p:nvSpPr>
        <p:spPr>
          <a:xfrm>
            <a:off x="1084726" y="365125"/>
            <a:ext cx="9942739"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074073C-C15B-4218-9B84-6758955176E7}"/>
              </a:ext>
            </a:extLst>
          </p:cNvPr>
          <p:cNvSpPr>
            <a:spLocks noGrp="1"/>
          </p:cNvSpPr>
          <p:nvPr>
            <p:ph type="body" idx="1"/>
          </p:nvPr>
        </p:nvSpPr>
        <p:spPr>
          <a:xfrm>
            <a:off x="1084725" y="1681163"/>
            <a:ext cx="491285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116D27-36F6-440B-A9BE-8B9499047CEF}"/>
              </a:ext>
            </a:extLst>
          </p:cNvPr>
          <p:cNvSpPr>
            <a:spLocks noGrp="1"/>
          </p:cNvSpPr>
          <p:nvPr>
            <p:ph sz="half" idx="2"/>
          </p:nvPr>
        </p:nvSpPr>
        <p:spPr>
          <a:xfrm>
            <a:off x="1084726" y="2505075"/>
            <a:ext cx="4912849"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C12010D-7AC4-4A70-A211-6A29274119DB}"/>
              </a:ext>
            </a:extLst>
          </p:cNvPr>
          <p:cNvSpPr>
            <a:spLocks noGrp="1"/>
          </p:cNvSpPr>
          <p:nvPr>
            <p:ph type="body" sz="quarter" idx="3"/>
          </p:nvPr>
        </p:nvSpPr>
        <p:spPr>
          <a:xfrm>
            <a:off x="6172200" y="1681163"/>
            <a:ext cx="485526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6AE85B5-3350-49A4-86A1-E5DAED491624}"/>
              </a:ext>
            </a:extLst>
          </p:cNvPr>
          <p:cNvSpPr>
            <a:spLocks noGrp="1"/>
          </p:cNvSpPr>
          <p:nvPr>
            <p:ph sz="quarter" idx="4"/>
          </p:nvPr>
        </p:nvSpPr>
        <p:spPr>
          <a:xfrm>
            <a:off x="6172200" y="2505075"/>
            <a:ext cx="4855265"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A73E874-D08B-4D81-B82D-5DF242E4A1AA}"/>
              </a:ext>
            </a:extLst>
          </p:cNvPr>
          <p:cNvSpPr>
            <a:spLocks noGrp="1"/>
          </p:cNvSpPr>
          <p:nvPr>
            <p:ph type="dt" sz="half" idx="10"/>
          </p:nvPr>
        </p:nvSpPr>
        <p:spPr/>
        <p:txBody>
          <a:bodyPr/>
          <a:lstStyle/>
          <a:p>
            <a:fld id="{8C28A28C-4C6A-46EA-90C0-4EE0B89CC5C7}" type="datetimeFigureOut">
              <a:rPr lang="en-US" smtClean="0"/>
              <a:t>5/7/23</a:t>
            </a:fld>
            <a:endParaRPr lang="en-US"/>
          </a:p>
        </p:txBody>
      </p:sp>
      <p:sp>
        <p:nvSpPr>
          <p:cNvPr id="8" name="Footer Placeholder 7">
            <a:extLst>
              <a:ext uri="{FF2B5EF4-FFF2-40B4-BE49-F238E27FC236}">
                <a16:creationId xmlns:a16="http://schemas.microsoft.com/office/drawing/2014/main" id="{AE174067-0FFA-41C3-A3A6-E8907CC32DE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7947985-FBC0-4118-8877-2E327F637DF5}"/>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16164615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E0282-3DE7-4AB9-83AC-AFEDD22AF34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1A7436C-706A-443F-86CD-4444C82818B2}"/>
              </a:ext>
            </a:extLst>
          </p:cNvPr>
          <p:cNvSpPr>
            <a:spLocks noGrp="1"/>
          </p:cNvSpPr>
          <p:nvPr>
            <p:ph type="dt" sz="half" idx="10"/>
          </p:nvPr>
        </p:nvSpPr>
        <p:spPr/>
        <p:txBody>
          <a:bodyPr/>
          <a:lstStyle/>
          <a:p>
            <a:fld id="{8C28A28C-4C6A-46EA-90C0-4EE0B89CC5C7}" type="datetimeFigureOut">
              <a:rPr lang="en-US" smtClean="0"/>
              <a:t>5/7/23</a:t>
            </a:fld>
            <a:endParaRPr lang="en-US"/>
          </a:p>
        </p:txBody>
      </p:sp>
      <p:sp>
        <p:nvSpPr>
          <p:cNvPr id="4" name="Footer Placeholder 3">
            <a:extLst>
              <a:ext uri="{FF2B5EF4-FFF2-40B4-BE49-F238E27FC236}">
                <a16:creationId xmlns:a16="http://schemas.microsoft.com/office/drawing/2014/main" id="{09B53292-7EA5-45D0-957F-636A44FC06D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476F59D-34BB-462C-B506-040B9E982FCB}"/>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1844871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E55245-AB52-41B4-9B28-55E6527DA2F8}"/>
              </a:ext>
            </a:extLst>
          </p:cNvPr>
          <p:cNvSpPr>
            <a:spLocks noGrp="1"/>
          </p:cNvSpPr>
          <p:nvPr>
            <p:ph type="dt" sz="half" idx="10"/>
          </p:nvPr>
        </p:nvSpPr>
        <p:spPr/>
        <p:txBody>
          <a:bodyPr/>
          <a:lstStyle/>
          <a:p>
            <a:fld id="{8C28A28C-4C6A-46EA-90C0-4EE0B89CC5C7}" type="datetimeFigureOut">
              <a:rPr lang="en-US" smtClean="0"/>
              <a:t>5/7/23</a:t>
            </a:fld>
            <a:endParaRPr lang="en-US"/>
          </a:p>
        </p:txBody>
      </p:sp>
      <p:sp>
        <p:nvSpPr>
          <p:cNvPr id="3" name="Footer Placeholder 2">
            <a:extLst>
              <a:ext uri="{FF2B5EF4-FFF2-40B4-BE49-F238E27FC236}">
                <a16:creationId xmlns:a16="http://schemas.microsoft.com/office/drawing/2014/main" id="{CA73B8AE-58B0-4FDF-8430-9D8D3DD5372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79E4D91-8619-43C1-841B-B5F47DE01739}"/>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4076596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DA660-DF93-4947-B93F-BF118D3B5F80}"/>
              </a:ext>
            </a:extLst>
          </p:cNvPr>
          <p:cNvSpPr>
            <a:spLocks noGrp="1"/>
          </p:cNvSpPr>
          <p:nvPr>
            <p:ph type="title"/>
          </p:nvPr>
        </p:nvSpPr>
        <p:spPr>
          <a:xfrm>
            <a:off x="1084727" y="457200"/>
            <a:ext cx="3687298"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02F0292E-B3E1-4FD6-A7FA-C165BAC21C28}"/>
              </a:ext>
            </a:extLst>
          </p:cNvPr>
          <p:cNvSpPr>
            <a:spLocks noGrp="1"/>
          </p:cNvSpPr>
          <p:nvPr>
            <p:ph idx="1"/>
          </p:nvPr>
        </p:nvSpPr>
        <p:spPr>
          <a:xfrm>
            <a:off x="5183188" y="987425"/>
            <a:ext cx="5844277" cy="4873625"/>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EEFB0ECC-817B-4A71-AFB5-FC60A2BC3ABC}"/>
              </a:ext>
            </a:extLst>
          </p:cNvPr>
          <p:cNvSpPr>
            <a:spLocks noGrp="1"/>
          </p:cNvSpPr>
          <p:nvPr>
            <p:ph type="body" sz="half" idx="2"/>
          </p:nvPr>
        </p:nvSpPr>
        <p:spPr>
          <a:xfrm>
            <a:off x="1084727" y="2253343"/>
            <a:ext cx="3687298" cy="361564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17788E0B-6135-4F59-A35A-2CA1A8BA4ED2}"/>
              </a:ext>
            </a:extLst>
          </p:cNvPr>
          <p:cNvSpPr>
            <a:spLocks noGrp="1"/>
          </p:cNvSpPr>
          <p:nvPr>
            <p:ph type="dt" sz="half" idx="10"/>
          </p:nvPr>
        </p:nvSpPr>
        <p:spPr/>
        <p:txBody>
          <a:bodyPr/>
          <a:lstStyle/>
          <a:p>
            <a:fld id="{8C28A28C-4C6A-46EA-90C0-4EE0B89CC5C7}" type="datetimeFigureOut">
              <a:rPr lang="en-US" smtClean="0"/>
              <a:t>5/7/23</a:t>
            </a:fld>
            <a:endParaRPr lang="en-US"/>
          </a:p>
        </p:txBody>
      </p:sp>
      <p:sp>
        <p:nvSpPr>
          <p:cNvPr id="6" name="Footer Placeholder 5">
            <a:extLst>
              <a:ext uri="{FF2B5EF4-FFF2-40B4-BE49-F238E27FC236}">
                <a16:creationId xmlns:a16="http://schemas.microsoft.com/office/drawing/2014/main" id="{FD0DEF36-4037-4E6D-988F-CC8E3F11C6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5C0D2D-D878-4723-A002-5A601EFB48A0}"/>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18958032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C59D5-B8A1-4C9C-A61F-E082A44330BB}"/>
              </a:ext>
            </a:extLst>
          </p:cNvPr>
          <p:cNvSpPr>
            <a:spLocks noGrp="1"/>
          </p:cNvSpPr>
          <p:nvPr>
            <p:ph type="title"/>
          </p:nvPr>
        </p:nvSpPr>
        <p:spPr>
          <a:xfrm>
            <a:off x="1084727" y="720433"/>
            <a:ext cx="3687298" cy="1587337"/>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64CB4F5F-E6E7-45C3-B35C-80F81FB1A5E8}"/>
              </a:ext>
            </a:extLst>
          </p:cNvPr>
          <p:cNvSpPr>
            <a:spLocks noGrp="1"/>
          </p:cNvSpPr>
          <p:nvPr>
            <p:ph type="pic" idx="1"/>
          </p:nvPr>
        </p:nvSpPr>
        <p:spPr>
          <a:xfrm>
            <a:off x="5183188" y="987425"/>
            <a:ext cx="5827712"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6633AB7-4F8E-4A9F-AC15-89E6A6E00347}"/>
              </a:ext>
            </a:extLst>
          </p:cNvPr>
          <p:cNvSpPr>
            <a:spLocks noGrp="1"/>
          </p:cNvSpPr>
          <p:nvPr>
            <p:ph type="body" sz="half" idx="2"/>
          </p:nvPr>
        </p:nvSpPr>
        <p:spPr>
          <a:xfrm>
            <a:off x="1084727" y="2449286"/>
            <a:ext cx="3687298" cy="341970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C074B526-866D-4E11-A7F9-081BD4EDF484}"/>
              </a:ext>
            </a:extLst>
          </p:cNvPr>
          <p:cNvSpPr>
            <a:spLocks noGrp="1"/>
          </p:cNvSpPr>
          <p:nvPr>
            <p:ph type="dt" sz="half" idx="10"/>
          </p:nvPr>
        </p:nvSpPr>
        <p:spPr/>
        <p:txBody>
          <a:bodyPr/>
          <a:lstStyle/>
          <a:p>
            <a:fld id="{8C28A28C-4C6A-46EA-90C0-4EE0B89CC5C7}" type="datetimeFigureOut">
              <a:rPr lang="en-US" smtClean="0"/>
              <a:t>5/7/23</a:t>
            </a:fld>
            <a:endParaRPr lang="en-US"/>
          </a:p>
        </p:txBody>
      </p:sp>
      <p:sp>
        <p:nvSpPr>
          <p:cNvPr id="6" name="Footer Placeholder 5">
            <a:extLst>
              <a:ext uri="{FF2B5EF4-FFF2-40B4-BE49-F238E27FC236}">
                <a16:creationId xmlns:a16="http://schemas.microsoft.com/office/drawing/2014/main" id="{CD758BF8-E962-4367-8495-62438FDD48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C20AE1-C97D-4E6C-9DB2-B2904C2CF247}"/>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12927583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AE192E3E-68A9-4F36-936C-1C8D0B9EF132}"/>
              </a:ext>
            </a:extLst>
          </p:cNvPr>
          <p:cNvSpPr/>
          <p:nvPr/>
        </p:nvSpPr>
        <p:spPr>
          <a:xfrm>
            <a:off x="8803792" y="345589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3F214EB0-7E6D-4536-9350-5CB688B56F26}"/>
              </a:ext>
            </a:extLst>
          </p:cNvPr>
          <p:cNvSpPr>
            <a:spLocks noGrp="1"/>
          </p:cNvSpPr>
          <p:nvPr>
            <p:ph type="title"/>
          </p:nvPr>
        </p:nvSpPr>
        <p:spPr>
          <a:xfrm>
            <a:off x="1077362" y="720434"/>
            <a:ext cx="9950103" cy="1507376"/>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ABF5455E-4725-4924-BF7D-2E1FC9E391F8}"/>
              </a:ext>
            </a:extLst>
          </p:cNvPr>
          <p:cNvSpPr>
            <a:spLocks noGrp="1"/>
          </p:cNvSpPr>
          <p:nvPr>
            <p:ph type="body" idx="1"/>
          </p:nvPr>
        </p:nvSpPr>
        <p:spPr>
          <a:xfrm>
            <a:off x="1077362" y="2427316"/>
            <a:ext cx="9950103" cy="351351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2CAD9D9-1A1D-4438-9F3D-E5E58FD72F1F}"/>
              </a:ext>
            </a:extLst>
          </p:cNvPr>
          <p:cNvSpPr>
            <a:spLocks noGrp="1"/>
          </p:cNvSpPr>
          <p:nvPr>
            <p:ph type="dt" sz="half" idx="2"/>
          </p:nvPr>
        </p:nvSpPr>
        <p:spPr>
          <a:xfrm>
            <a:off x="9243751" y="6356350"/>
            <a:ext cx="2296603" cy="365125"/>
          </a:xfrm>
          <a:prstGeom prst="rect">
            <a:avLst/>
          </a:prstGeom>
        </p:spPr>
        <p:txBody>
          <a:bodyPr vert="horz" lIns="91440" tIns="45720" rIns="91440" bIns="45720" rtlCol="0" anchor="ctr"/>
          <a:lstStyle>
            <a:lvl1pPr algn="r">
              <a:defRPr sz="900">
                <a:solidFill>
                  <a:schemeClr val="bg1"/>
                </a:solidFill>
              </a:defRPr>
            </a:lvl1pPr>
          </a:lstStyle>
          <a:p>
            <a:fld id="{8C28A28C-4C6A-46EA-90C0-4EE0B89CC5C7}" type="datetimeFigureOut">
              <a:rPr lang="en-US" smtClean="0"/>
              <a:pPr/>
              <a:t>5/7/23</a:t>
            </a:fld>
            <a:endParaRPr lang="en-US" dirty="0"/>
          </a:p>
        </p:txBody>
      </p:sp>
      <p:sp>
        <p:nvSpPr>
          <p:cNvPr id="5" name="Footer Placeholder 4">
            <a:extLst>
              <a:ext uri="{FF2B5EF4-FFF2-40B4-BE49-F238E27FC236}">
                <a16:creationId xmlns:a16="http://schemas.microsoft.com/office/drawing/2014/main" id="{AE80A827-D7BF-4CA4-8C29-5AE54ADA4787}"/>
              </a:ext>
            </a:extLst>
          </p:cNvPr>
          <p:cNvSpPr>
            <a:spLocks noGrp="1"/>
          </p:cNvSpPr>
          <p:nvPr>
            <p:ph type="ftr" sz="quarter" idx="3"/>
          </p:nvPr>
        </p:nvSpPr>
        <p:spPr>
          <a:xfrm rot="5400000">
            <a:off x="-1610380" y="1926575"/>
            <a:ext cx="3830351"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06717188-1DE1-4DA5-8161-21179E4ADEAE}"/>
              </a:ext>
            </a:extLst>
          </p:cNvPr>
          <p:cNvSpPr>
            <a:spLocks noGrp="1"/>
          </p:cNvSpPr>
          <p:nvPr>
            <p:ph type="sldNum" sz="quarter" idx="4"/>
          </p:nvPr>
        </p:nvSpPr>
        <p:spPr>
          <a:xfrm>
            <a:off x="11540355" y="6356350"/>
            <a:ext cx="410973" cy="365125"/>
          </a:xfrm>
          <a:prstGeom prst="rect">
            <a:avLst/>
          </a:prstGeom>
        </p:spPr>
        <p:txBody>
          <a:bodyPr vert="horz" lIns="91440" tIns="45720" rIns="91440" bIns="45720" rtlCol="0" anchor="ctr"/>
          <a:lstStyle>
            <a:lvl1pPr algn="r">
              <a:defRPr sz="900">
                <a:solidFill>
                  <a:schemeClr val="bg1"/>
                </a:solidFill>
              </a:defRPr>
            </a:lvl1pPr>
          </a:lstStyle>
          <a:p>
            <a:fld id="{5DEF7F31-0B8A-474A-B86C-91F381754329}" type="slidenum">
              <a:rPr lang="en-US" smtClean="0"/>
              <a:pPr/>
              <a:t>‹#›</a:t>
            </a:fld>
            <a:endParaRPr lang="en-US" dirty="0"/>
          </a:p>
        </p:txBody>
      </p:sp>
    </p:spTree>
    <p:extLst>
      <p:ext uri="{BB962C8B-B14F-4D97-AF65-F5344CB8AC3E}">
        <p14:creationId xmlns:p14="http://schemas.microsoft.com/office/powerpoint/2010/main" val="941101459"/>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24" r:id="rId6"/>
    <p:sldLayoutId id="2147483719" r:id="rId7"/>
    <p:sldLayoutId id="2147483720" r:id="rId8"/>
    <p:sldLayoutId id="2147483721" r:id="rId9"/>
    <p:sldLayoutId id="2147483723" r:id="rId10"/>
    <p:sldLayoutId id="2147483722" r:id="rId11"/>
  </p:sldLayoutIdLst>
  <p:txStyles>
    <p:title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20000"/>
        </a:lnSpc>
        <a:spcBef>
          <a:spcPts val="500"/>
        </a:spcBef>
        <a:buFontTx/>
        <a:buNone/>
        <a:defRPr sz="1600" b="1" kern="1200">
          <a:solidFill>
            <a:schemeClr val="tx1"/>
          </a:solidFill>
          <a:latin typeface="+mn-lt"/>
          <a:ea typeface="+mn-ea"/>
          <a:cs typeface="+mn-cs"/>
        </a:defRPr>
      </a:lvl2pPr>
      <a:lvl3pPr marL="5486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594360" indent="0" algn="l" defTabSz="914400" rtl="0" eaLnBrk="1" latinLnBrk="0" hangingPunct="1">
        <a:lnSpc>
          <a:spcPct val="120000"/>
        </a:lnSpc>
        <a:spcBef>
          <a:spcPts val="500"/>
        </a:spcBef>
        <a:buFontTx/>
        <a:buNone/>
        <a:defRPr sz="1200" b="1" kern="1200">
          <a:solidFill>
            <a:schemeClr val="tx1"/>
          </a:solidFill>
          <a:latin typeface="+mn-lt"/>
          <a:ea typeface="+mn-ea"/>
          <a:cs typeface="+mn-cs"/>
        </a:defRPr>
      </a:lvl4pPr>
      <a:lvl5pPr marL="82296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www.kaggle.com/datasets/mlg-ulb/creditcardfraud/download?datasetVersionNumber=3"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63148A4-EAE8-49C7-89F1-8E48B3A26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BF87FF-1DFB-A8C7-C607-FBEEF3DA61E1}"/>
              </a:ext>
            </a:extLst>
          </p:cNvPr>
          <p:cNvSpPr>
            <a:spLocks noGrp="1"/>
          </p:cNvSpPr>
          <p:nvPr>
            <p:ph type="ctrTitle"/>
          </p:nvPr>
        </p:nvSpPr>
        <p:spPr>
          <a:xfrm>
            <a:off x="1743828" y="4111201"/>
            <a:ext cx="8654267" cy="1124073"/>
          </a:xfrm>
        </p:spPr>
        <p:txBody>
          <a:bodyPr anchor="b">
            <a:normAutofit fontScale="90000"/>
          </a:bodyPr>
          <a:lstStyle/>
          <a:p>
            <a:r>
              <a:rPr lang="en-US" dirty="0"/>
              <a:t>Machine Learning Project</a:t>
            </a:r>
            <a:br>
              <a:rPr lang="en-US" dirty="0"/>
            </a:br>
            <a:r>
              <a:rPr lang="en-US" dirty="0"/>
              <a:t>CREDIT CARD FRAUD DETECTION</a:t>
            </a:r>
          </a:p>
        </p:txBody>
      </p:sp>
      <p:sp>
        <p:nvSpPr>
          <p:cNvPr id="3" name="Subtitle 2">
            <a:extLst>
              <a:ext uri="{FF2B5EF4-FFF2-40B4-BE49-F238E27FC236}">
                <a16:creationId xmlns:a16="http://schemas.microsoft.com/office/drawing/2014/main" id="{0DDAE541-5342-141D-B697-A2DADF3FA35F}"/>
              </a:ext>
            </a:extLst>
          </p:cNvPr>
          <p:cNvSpPr>
            <a:spLocks noGrp="1"/>
          </p:cNvSpPr>
          <p:nvPr>
            <p:ph type="subTitle" idx="1"/>
          </p:nvPr>
        </p:nvSpPr>
        <p:spPr>
          <a:xfrm>
            <a:off x="1742038" y="5371605"/>
            <a:ext cx="8656058" cy="672412"/>
          </a:xfrm>
        </p:spPr>
        <p:txBody>
          <a:bodyPr anchor="t">
            <a:normAutofit/>
          </a:bodyPr>
          <a:lstStyle/>
          <a:p>
            <a:r>
              <a:rPr lang="en-US" dirty="0"/>
              <a:t>Vinoth Kumar Jayandiran</a:t>
            </a:r>
          </a:p>
        </p:txBody>
      </p:sp>
      <p:sp>
        <p:nvSpPr>
          <p:cNvPr id="11" name="Freeform: Shape 10">
            <a:extLst>
              <a:ext uri="{FF2B5EF4-FFF2-40B4-BE49-F238E27FC236}">
                <a16:creationId xmlns:a16="http://schemas.microsoft.com/office/drawing/2014/main" id="{F96FDE2F-8352-4200-8537-0E8FC365F4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0"/>
            <a:ext cx="3495110" cy="3414822"/>
          </a:xfrm>
          <a:custGeom>
            <a:avLst/>
            <a:gdLst>
              <a:gd name="connsiteX0" fmla="*/ 3495110 w 3495110"/>
              <a:gd name="connsiteY0" fmla="*/ 3414822 h 3414822"/>
              <a:gd name="connsiteX1" fmla="*/ 26047 w 3495110"/>
              <a:gd name="connsiteY1" fmla="*/ 3414822 h 3414822"/>
              <a:gd name="connsiteX2" fmla="*/ 192248 w 3495110"/>
              <a:gd name="connsiteY2" fmla="*/ 3410701 h 3414822"/>
              <a:gd name="connsiteX3" fmla="*/ 3495109 w 3495110"/>
              <a:gd name="connsiteY3" fmla="*/ 320 h 3414822"/>
              <a:gd name="connsiteX4" fmla="*/ 13063 w 3495110"/>
              <a:gd name="connsiteY4" fmla="*/ 320 h 3414822"/>
              <a:gd name="connsiteX5" fmla="*/ 13063 w 3495110"/>
              <a:gd name="connsiteY5" fmla="*/ 3414822 h 3414822"/>
              <a:gd name="connsiteX6" fmla="*/ 13062 w 3495110"/>
              <a:gd name="connsiteY6" fmla="*/ 3414822 h 3414822"/>
              <a:gd name="connsiteX7" fmla="*/ 13062 w 3495110"/>
              <a:gd name="connsiteY7" fmla="*/ 322 h 3414822"/>
              <a:gd name="connsiteX8" fmla="*/ 0 w 3495110"/>
              <a:gd name="connsiteY8" fmla="*/ 322 h 3414822"/>
              <a:gd name="connsiteX9" fmla="*/ 0 w 3495110"/>
              <a:gd name="connsiteY9" fmla="*/ 0 h 3414822"/>
              <a:gd name="connsiteX10" fmla="*/ 3495110 w 3495110"/>
              <a:gd name="connsiteY10" fmla="*/ 0 h 3414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95110" h="3414822">
                <a:moveTo>
                  <a:pt x="3495110" y="3414822"/>
                </a:moveTo>
                <a:lnTo>
                  <a:pt x="26047" y="3414822"/>
                </a:lnTo>
                <a:lnTo>
                  <a:pt x="192248" y="3410701"/>
                </a:lnTo>
                <a:cubicBezTo>
                  <a:pt x="2032056" y="3319241"/>
                  <a:pt x="3495109" y="1827339"/>
                  <a:pt x="3495109" y="320"/>
                </a:cubicBezTo>
                <a:lnTo>
                  <a:pt x="13063" y="320"/>
                </a:lnTo>
                <a:lnTo>
                  <a:pt x="13063" y="3414822"/>
                </a:lnTo>
                <a:lnTo>
                  <a:pt x="13062" y="3414822"/>
                </a:lnTo>
                <a:lnTo>
                  <a:pt x="13062" y="322"/>
                </a:lnTo>
                <a:lnTo>
                  <a:pt x="0" y="322"/>
                </a:lnTo>
                <a:lnTo>
                  <a:pt x="0" y="0"/>
                </a:lnTo>
                <a:lnTo>
                  <a:pt x="349511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Rectangle 12">
            <a:extLst>
              <a:ext uri="{FF2B5EF4-FFF2-40B4-BE49-F238E27FC236}">
                <a16:creationId xmlns:a16="http://schemas.microsoft.com/office/drawing/2014/main" id="{EE03AE3B-3A9F-4A74-A626-EA434E9E01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8696893" y="0"/>
            <a:ext cx="3498943" cy="341482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Network connection abstract against a white background">
            <a:extLst>
              <a:ext uri="{FF2B5EF4-FFF2-40B4-BE49-F238E27FC236}">
                <a16:creationId xmlns:a16="http://schemas.microsoft.com/office/drawing/2014/main" id="{7B004956-7E27-719B-DF9B-B8BA05F4D9CE}"/>
              </a:ext>
            </a:extLst>
          </p:cNvPr>
          <p:cNvPicPr>
            <a:picLocks noChangeAspect="1"/>
          </p:cNvPicPr>
          <p:nvPr/>
        </p:nvPicPr>
        <p:blipFill rotWithShape="1">
          <a:blip r:embed="rId2"/>
          <a:srcRect t="41251" r="1" b="1"/>
          <a:stretch/>
        </p:blipFill>
        <p:spPr>
          <a:xfrm>
            <a:off x="-1" y="10"/>
            <a:ext cx="8707925" cy="3414814"/>
          </a:xfrm>
          <a:custGeom>
            <a:avLst/>
            <a:gdLst/>
            <a:ahLst/>
            <a:cxnLst/>
            <a:rect l="l" t="t" r="r" b="b"/>
            <a:pathLst>
              <a:path w="8724646" h="3414824">
                <a:moveTo>
                  <a:pt x="3488733" y="0"/>
                </a:moveTo>
                <a:lnTo>
                  <a:pt x="8724646" y="0"/>
                </a:lnTo>
                <a:lnTo>
                  <a:pt x="8724646" y="3414822"/>
                </a:lnTo>
                <a:lnTo>
                  <a:pt x="3488733" y="3414822"/>
                </a:lnTo>
                <a:close/>
                <a:moveTo>
                  <a:pt x="3488732" y="0"/>
                </a:moveTo>
                <a:lnTo>
                  <a:pt x="3488732" y="3414824"/>
                </a:lnTo>
                <a:lnTo>
                  <a:pt x="0" y="3414824"/>
                </a:lnTo>
                <a:cubicBezTo>
                  <a:pt x="0" y="1528869"/>
                  <a:pt x="1561959" y="0"/>
                  <a:pt x="3488732" y="0"/>
                </a:cubicBezTo>
                <a:close/>
              </a:path>
            </a:pathLst>
          </a:custGeom>
        </p:spPr>
      </p:pic>
      <p:sp>
        <p:nvSpPr>
          <p:cNvPr id="15" name="Rectangle 34">
            <a:extLst>
              <a:ext uri="{FF2B5EF4-FFF2-40B4-BE49-F238E27FC236}">
                <a16:creationId xmlns:a16="http://schemas.microsoft.com/office/drawing/2014/main" id="{C4616447-380A-4DF1-834B-15E0529F4B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07925" y="0"/>
            <a:ext cx="3495111" cy="3415146"/>
          </a:xfrm>
          <a:custGeom>
            <a:avLst/>
            <a:gdLst>
              <a:gd name="connsiteX0" fmla="*/ 0 w 3484819"/>
              <a:gd name="connsiteY0" fmla="*/ 0 h 3430264"/>
              <a:gd name="connsiteX1" fmla="*/ 3484819 w 3484819"/>
              <a:gd name="connsiteY1" fmla="*/ 0 h 3430264"/>
              <a:gd name="connsiteX2" fmla="*/ 3484819 w 3484819"/>
              <a:gd name="connsiteY2" fmla="*/ 3430264 h 3430264"/>
              <a:gd name="connsiteX3" fmla="*/ 0 w 3484819"/>
              <a:gd name="connsiteY3" fmla="*/ 3430264 h 3430264"/>
              <a:gd name="connsiteX4" fmla="*/ 0 w 3484819"/>
              <a:gd name="connsiteY4" fmla="*/ 0 h 3430264"/>
              <a:gd name="connsiteX0" fmla="*/ 0 w 3484819"/>
              <a:gd name="connsiteY0" fmla="*/ 0 h 3430264"/>
              <a:gd name="connsiteX1" fmla="*/ 3484819 w 3484819"/>
              <a:gd name="connsiteY1" fmla="*/ 0 h 3430264"/>
              <a:gd name="connsiteX2" fmla="*/ 0 w 3484819"/>
              <a:gd name="connsiteY2" fmla="*/ 3430264 h 3430264"/>
              <a:gd name="connsiteX3" fmla="*/ 0 w 3484819"/>
              <a:gd name="connsiteY3" fmla="*/ 0 h 3430264"/>
            </a:gdLst>
            <a:ahLst/>
            <a:cxnLst>
              <a:cxn ang="0">
                <a:pos x="connsiteX0" y="connsiteY0"/>
              </a:cxn>
              <a:cxn ang="0">
                <a:pos x="connsiteX1" y="connsiteY1"/>
              </a:cxn>
              <a:cxn ang="0">
                <a:pos x="connsiteX2" y="connsiteY2"/>
              </a:cxn>
              <a:cxn ang="0">
                <a:pos x="connsiteX3" y="connsiteY3"/>
              </a:cxn>
            </a:cxnLst>
            <a:rect l="l" t="t" r="r" b="b"/>
            <a:pathLst>
              <a:path w="3484819" h="3430264">
                <a:moveTo>
                  <a:pt x="0" y="0"/>
                </a:moveTo>
                <a:lnTo>
                  <a:pt x="3484819" y="0"/>
                </a:lnTo>
                <a:lnTo>
                  <a:pt x="0" y="3430264"/>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240247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45288-2A7B-C37D-7182-E9D1C8F9C81B}"/>
              </a:ext>
            </a:extLst>
          </p:cNvPr>
          <p:cNvSpPr>
            <a:spLocks noGrp="1"/>
          </p:cNvSpPr>
          <p:nvPr>
            <p:ph type="title"/>
          </p:nvPr>
        </p:nvSpPr>
        <p:spPr/>
        <p:txBody>
          <a:bodyPr/>
          <a:lstStyle/>
          <a:p>
            <a:pPr algn="ctr"/>
            <a:r>
              <a:rPr lang="en-US" sz="3200" dirty="0"/>
              <a:t>Data Exploration and Preprocessing</a:t>
            </a:r>
            <a:br>
              <a:rPr lang="en-US" sz="3200" dirty="0"/>
            </a:br>
            <a:r>
              <a:rPr lang="en-US" sz="3200" dirty="0"/>
              <a:t>        Box plot of Class by Amount</a:t>
            </a:r>
            <a:endParaRPr lang="en-US" dirty="0"/>
          </a:p>
        </p:txBody>
      </p:sp>
      <p:pic>
        <p:nvPicPr>
          <p:cNvPr id="5" name="Content Placeholder 4" descr="Chart, box and whisker chart&#10;&#10;Description automatically generated">
            <a:extLst>
              <a:ext uri="{FF2B5EF4-FFF2-40B4-BE49-F238E27FC236}">
                <a16:creationId xmlns:a16="http://schemas.microsoft.com/office/drawing/2014/main" id="{A6A66A9F-9801-28BE-722E-FBBB0E86F496}"/>
              </a:ext>
            </a:extLst>
          </p:cNvPr>
          <p:cNvPicPr>
            <a:picLocks noGrp="1" noChangeAspect="1"/>
          </p:cNvPicPr>
          <p:nvPr>
            <p:ph idx="1"/>
          </p:nvPr>
        </p:nvPicPr>
        <p:blipFill>
          <a:blip r:embed="rId2"/>
          <a:stretch>
            <a:fillRect/>
          </a:stretch>
        </p:blipFill>
        <p:spPr>
          <a:xfrm>
            <a:off x="2588688" y="2427288"/>
            <a:ext cx="7648572" cy="3878919"/>
          </a:xfrm>
        </p:spPr>
      </p:pic>
    </p:spTree>
    <p:extLst>
      <p:ext uri="{BB962C8B-B14F-4D97-AF65-F5344CB8AC3E}">
        <p14:creationId xmlns:p14="http://schemas.microsoft.com/office/powerpoint/2010/main" val="2604137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573E6-1038-FFA1-46E9-6621AE0F8FDE}"/>
              </a:ext>
            </a:extLst>
          </p:cNvPr>
          <p:cNvSpPr>
            <a:spLocks noGrp="1"/>
          </p:cNvSpPr>
          <p:nvPr>
            <p:ph type="title"/>
          </p:nvPr>
        </p:nvSpPr>
        <p:spPr>
          <a:xfrm>
            <a:off x="1120948" y="263234"/>
            <a:ext cx="9950103" cy="1507376"/>
          </a:xfrm>
        </p:spPr>
        <p:txBody>
          <a:bodyPr/>
          <a:lstStyle/>
          <a:p>
            <a:pPr algn="ctr"/>
            <a:r>
              <a:rPr lang="en-US" sz="3200" dirty="0"/>
              <a:t>Data Exploration and Preprocessing</a:t>
            </a:r>
            <a:br>
              <a:rPr lang="en-US" sz="3200" dirty="0"/>
            </a:br>
            <a:r>
              <a:rPr lang="en-US" sz="3200" dirty="0"/>
              <a:t>Correlation between All Feature vs Class</a:t>
            </a:r>
            <a:endParaRPr lang="en-US" dirty="0"/>
          </a:p>
        </p:txBody>
      </p:sp>
      <p:pic>
        <p:nvPicPr>
          <p:cNvPr id="5" name="Content Placeholder 4" descr="Table&#10;&#10;Description automatically generated with medium confidence">
            <a:extLst>
              <a:ext uri="{FF2B5EF4-FFF2-40B4-BE49-F238E27FC236}">
                <a16:creationId xmlns:a16="http://schemas.microsoft.com/office/drawing/2014/main" id="{CE088E8A-680E-D66A-9186-38E146535C88}"/>
              </a:ext>
            </a:extLst>
          </p:cNvPr>
          <p:cNvPicPr>
            <a:picLocks noGrp="1" noChangeAspect="1"/>
          </p:cNvPicPr>
          <p:nvPr>
            <p:ph idx="1"/>
          </p:nvPr>
        </p:nvPicPr>
        <p:blipFill>
          <a:blip r:embed="rId2"/>
          <a:stretch>
            <a:fillRect/>
          </a:stretch>
        </p:blipFill>
        <p:spPr>
          <a:xfrm>
            <a:off x="2185988" y="1770610"/>
            <a:ext cx="3114676" cy="4824156"/>
          </a:xfrm>
        </p:spPr>
      </p:pic>
      <p:pic>
        <p:nvPicPr>
          <p:cNvPr id="7" name="Picture 6" descr="Shape&#10;&#10;Description automatically generated">
            <a:extLst>
              <a:ext uri="{FF2B5EF4-FFF2-40B4-BE49-F238E27FC236}">
                <a16:creationId xmlns:a16="http://schemas.microsoft.com/office/drawing/2014/main" id="{0FBE0D7B-9C65-588E-0E41-BD65983D5747}"/>
              </a:ext>
            </a:extLst>
          </p:cNvPr>
          <p:cNvPicPr>
            <a:picLocks noChangeAspect="1"/>
          </p:cNvPicPr>
          <p:nvPr/>
        </p:nvPicPr>
        <p:blipFill>
          <a:blip r:embed="rId3"/>
          <a:stretch>
            <a:fillRect/>
          </a:stretch>
        </p:blipFill>
        <p:spPr>
          <a:xfrm>
            <a:off x="5600700" y="1770610"/>
            <a:ext cx="3857625" cy="4944515"/>
          </a:xfrm>
          <a:prstGeom prst="rect">
            <a:avLst/>
          </a:prstGeom>
        </p:spPr>
      </p:pic>
    </p:spTree>
    <p:extLst>
      <p:ext uri="{BB962C8B-B14F-4D97-AF65-F5344CB8AC3E}">
        <p14:creationId xmlns:p14="http://schemas.microsoft.com/office/powerpoint/2010/main" val="2550926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704B8-8950-E46A-AAA7-9BE5B5406A90}"/>
              </a:ext>
            </a:extLst>
          </p:cNvPr>
          <p:cNvSpPr>
            <a:spLocks noGrp="1"/>
          </p:cNvSpPr>
          <p:nvPr>
            <p:ph type="title"/>
          </p:nvPr>
        </p:nvSpPr>
        <p:spPr>
          <a:xfrm>
            <a:off x="1077362" y="720434"/>
            <a:ext cx="9950103" cy="887649"/>
          </a:xfrm>
        </p:spPr>
        <p:txBody>
          <a:bodyPr>
            <a:normAutofit fontScale="90000"/>
          </a:bodyPr>
          <a:lstStyle/>
          <a:p>
            <a:pPr algn="ctr"/>
            <a:r>
              <a:rPr lang="en-US" sz="3200" dirty="0"/>
              <a:t>Data Exploration and Preprocessing</a:t>
            </a:r>
            <a:br>
              <a:rPr lang="en-US" sz="3200" dirty="0"/>
            </a:br>
            <a:r>
              <a:rPr lang="en-US" sz="3200" dirty="0"/>
              <a:t>Box and Density Plot V3 by Class</a:t>
            </a:r>
            <a:endParaRPr lang="en-US" dirty="0"/>
          </a:p>
        </p:txBody>
      </p:sp>
      <p:pic>
        <p:nvPicPr>
          <p:cNvPr id="5" name="Content Placeholder 4" descr="Chart, box and whisker chart&#10;&#10;Description automatically generated">
            <a:extLst>
              <a:ext uri="{FF2B5EF4-FFF2-40B4-BE49-F238E27FC236}">
                <a16:creationId xmlns:a16="http://schemas.microsoft.com/office/drawing/2014/main" id="{1A6852DF-8058-A5D3-7520-7F7AD2C2A4EE}"/>
              </a:ext>
            </a:extLst>
          </p:cNvPr>
          <p:cNvPicPr>
            <a:picLocks noGrp="1" noChangeAspect="1"/>
          </p:cNvPicPr>
          <p:nvPr>
            <p:ph idx="1"/>
          </p:nvPr>
        </p:nvPicPr>
        <p:blipFill>
          <a:blip r:embed="rId2"/>
          <a:stretch>
            <a:fillRect/>
          </a:stretch>
        </p:blipFill>
        <p:spPr>
          <a:xfrm>
            <a:off x="1077362" y="2255838"/>
            <a:ext cx="5018638" cy="3513137"/>
          </a:xfrm>
        </p:spPr>
      </p:pic>
      <p:pic>
        <p:nvPicPr>
          <p:cNvPr id="7" name="Picture 6" descr="Chart&#10;&#10;Description automatically generated">
            <a:extLst>
              <a:ext uri="{FF2B5EF4-FFF2-40B4-BE49-F238E27FC236}">
                <a16:creationId xmlns:a16="http://schemas.microsoft.com/office/drawing/2014/main" id="{21EBB79A-1C01-1EEF-CE6F-4A0DE79EFE88}"/>
              </a:ext>
            </a:extLst>
          </p:cNvPr>
          <p:cNvPicPr>
            <a:picLocks noChangeAspect="1"/>
          </p:cNvPicPr>
          <p:nvPr/>
        </p:nvPicPr>
        <p:blipFill>
          <a:blip r:embed="rId3"/>
          <a:stretch>
            <a:fillRect/>
          </a:stretch>
        </p:blipFill>
        <p:spPr>
          <a:xfrm>
            <a:off x="6254201" y="2255838"/>
            <a:ext cx="5018638" cy="3513137"/>
          </a:xfrm>
          <a:prstGeom prst="rect">
            <a:avLst/>
          </a:prstGeom>
        </p:spPr>
      </p:pic>
    </p:spTree>
    <p:extLst>
      <p:ext uri="{BB962C8B-B14F-4D97-AF65-F5344CB8AC3E}">
        <p14:creationId xmlns:p14="http://schemas.microsoft.com/office/powerpoint/2010/main" val="20171261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5359F-0BB4-DC82-C2B3-78B6A0BD44AD}"/>
              </a:ext>
            </a:extLst>
          </p:cNvPr>
          <p:cNvSpPr>
            <a:spLocks noGrp="1"/>
          </p:cNvSpPr>
          <p:nvPr>
            <p:ph type="title"/>
          </p:nvPr>
        </p:nvSpPr>
        <p:spPr/>
        <p:txBody>
          <a:bodyPr/>
          <a:lstStyle/>
          <a:p>
            <a:pPr algn="ctr"/>
            <a:r>
              <a:rPr lang="en-US" sz="3200" dirty="0"/>
              <a:t>Data Exploration and Preprocessing</a:t>
            </a:r>
            <a:br>
              <a:rPr lang="en-US" sz="3200" dirty="0"/>
            </a:br>
            <a:r>
              <a:rPr lang="en-US" sz="3200" dirty="0"/>
              <a:t>Box and Density Plot V4 by Class</a:t>
            </a:r>
            <a:endParaRPr lang="en-US" dirty="0"/>
          </a:p>
        </p:txBody>
      </p:sp>
      <p:pic>
        <p:nvPicPr>
          <p:cNvPr id="5" name="Content Placeholder 4" descr="Chart, box and whisker chart&#10;&#10;Description automatically generated">
            <a:extLst>
              <a:ext uri="{FF2B5EF4-FFF2-40B4-BE49-F238E27FC236}">
                <a16:creationId xmlns:a16="http://schemas.microsoft.com/office/drawing/2014/main" id="{66DC48AC-A343-844B-F20B-CFBC1329B43B}"/>
              </a:ext>
            </a:extLst>
          </p:cNvPr>
          <p:cNvPicPr>
            <a:picLocks noGrp="1" noChangeAspect="1"/>
          </p:cNvPicPr>
          <p:nvPr>
            <p:ph idx="1"/>
          </p:nvPr>
        </p:nvPicPr>
        <p:blipFill>
          <a:blip r:embed="rId2"/>
          <a:stretch>
            <a:fillRect/>
          </a:stretch>
        </p:blipFill>
        <p:spPr>
          <a:xfrm>
            <a:off x="734462" y="2398713"/>
            <a:ext cx="5361538" cy="3513137"/>
          </a:xfrm>
        </p:spPr>
      </p:pic>
      <p:pic>
        <p:nvPicPr>
          <p:cNvPr id="7" name="Picture 6" descr="Chart, histogram&#10;&#10;Description automatically generated">
            <a:extLst>
              <a:ext uri="{FF2B5EF4-FFF2-40B4-BE49-F238E27FC236}">
                <a16:creationId xmlns:a16="http://schemas.microsoft.com/office/drawing/2014/main" id="{68E9C5F0-4194-2CB1-CDAB-86A52D0435F3}"/>
              </a:ext>
            </a:extLst>
          </p:cNvPr>
          <p:cNvPicPr>
            <a:picLocks noChangeAspect="1"/>
          </p:cNvPicPr>
          <p:nvPr/>
        </p:nvPicPr>
        <p:blipFill>
          <a:blip r:embed="rId3"/>
          <a:stretch>
            <a:fillRect/>
          </a:stretch>
        </p:blipFill>
        <p:spPr>
          <a:xfrm>
            <a:off x="6096000" y="2398713"/>
            <a:ext cx="5048250" cy="3513137"/>
          </a:xfrm>
          <a:prstGeom prst="rect">
            <a:avLst/>
          </a:prstGeom>
        </p:spPr>
      </p:pic>
    </p:spTree>
    <p:extLst>
      <p:ext uri="{BB962C8B-B14F-4D97-AF65-F5344CB8AC3E}">
        <p14:creationId xmlns:p14="http://schemas.microsoft.com/office/powerpoint/2010/main" val="17032449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4CEF0-ECBB-8126-8647-1DE1840C09A2}"/>
              </a:ext>
            </a:extLst>
          </p:cNvPr>
          <p:cNvSpPr>
            <a:spLocks noGrp="1"/>
          </p:cNvSpPr>
          <p:nvPr>
            <p:ph type="title"/>
          </p:nvPr>
        </p:nvSpPr>
        <p:spPr/>
        <p:txBody>
          <a:bodyPr/>
          <a:lstStyle/>
          <a:p>
            <a:pPr algn="ctr"/>
            <a:r>
              <a:rPr lang="en-US" sz="3200" dirty="0"/>
              <a:t>Data Exploration and Preprocessing</a:t>
            </a:r>
            <a:br>
              <a:rPr lang="en-US" sz="3200" dirty="0"/>
            </a:br>
            <a:r>
              <a:rPr lang="en-US" sz="3200" dirty="0"/>
              <a:t>Box and Density Plot V7 by Class</a:t>
            </a:r>
            <a:endParaRPr lang="en-US" dirty="0"/>
          </a:p>
        </p:txBody>
      </p:sp>
      <p:pic>
        <p:nvPicPr>
          <p:cNvPr id="5" name="Content Placeholder 4" descr="Chart, box and whisker chart&#10;&#10;Description automatically generated">
            <a:extLst>
              <a:ext uri="{FF2B5EF4-FFF2-40B4-BE49-F238E27FC236}">
                <a16:creationId xmlns:a16="http://schemas.microsoft.com/office/drawing/2014/main" id="{7BCC253D-EAE1-D983-E1D9-2A58F3C67392}"/>
              </a:ext>
            </a:extLst>
          </p:cNvPr>
          <p:cNvPicPr>
            <a:picLocks noGrp="1" noChangeAspect="1"/>
          </p:cNvPicPr>
          <p:nvPr>
            <p:ph idx="1"/>
          </p:nvPr>
        </p:nvPicPr>
        <p:blipFill>
          <a:blip r:embed="rId2"/>
          <a:stretch>
            <a:fillRect/>
          </a:stretch>
        </p:blipFill>
        <p:spPr>
          <a:xfrm>
            <a:off x="863050" y="2484438"/>
            <a:ext cx="5018638" cy="3513137"/>
          </a:xfrm>
        </p:spPr>
      </p:pic>
      <p:pic>
        <p:nvPicPr>
          <p:cNvPr id="7" name="Picture 6" descr="Chart&#10;&#10;Description automatically generated">
            <a:extLst>
              <a:ext uri="{FF2B5EF4-FFF2-40B4-BE49-F238E27FC236}">
                <a16:creationId xmlns:a16="http://schemas.microsoft.com/office/drawing/2014/main" id="{A160EB16-EA3F-E41B-A316-71C88EF519AD}"/>
              </a:ext>
            </a:extLst>
          </p:cNvPr>
          <p:cNvPicPr>
            <a:picLocks noChangeAspect="1"/>
          </p:cNvPicPr>
          <p:nvPr/>
        </p:nvPicPr>
        <p:blipFill>
          <a:blip r:embed="rId3"/>
          <a:stretch>
            <a:fillRect/>
          </a:stretch>
        </p:blipFill>
        <p:spPr>
          <a:xfrm>
            <a:off x="6008827" y="2484438"/>
            <a:ext cx="5018638" cy="3513137"/>
          </a:xfrm>
          <a:prstGeom prst="rect">
            <a:avLst/>
          </a:prstGeom>
        </p:spPr>
      </p:pic>
    </p:spTree>
    <p:extLst>
      <p:ext uri="{BB962C8B-B14F-4D97-AF65-F5344CB8AC3E}">
        <p14:creationId xmlns:p14="http://schemas.microsoft.com/office/powerpoint/2010/main" val="33261052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BACCE-B1A0-A653-8489-BB2CE4831E09}"/>
              </a:ext>
            </a:extLst>
          </p:cNvPr>
          <p:cNvSpPr>
            <a:spLocks noGrp="1"/>
          </p:cNvSpPr>
          <p:nvPr>
            <p:ph type="title"/>
          </p:nvPr>
        </p:nvSpPr>
        <p:spPr/>
        <p:txBody>
          <a:bodyPr/>
          <a:lstStyle/>
          <a:p>
            <a:pPr algn="ctr"/>
            <a:r>
              <a:rPr lang="en-US" sz="3200" dirty="0"/>
              <a:t>Data Exploration and Preprocessing</a:t>
            </a:r>
            <a:br>
              <a:rPr lang="en-US" sz="3200" dirty="0"/>
            </a:br>
            <a:r>
              <a:rPr lang="en-US" sz="3200" dirty="0"/>
              <a:t>Box and Density Plot V10 by Class</a:t>
            </a:r>
            <a:endParaRPr lang="en-US" dirty="0"/>
          </a:p>
        </p:txBody>
      </p:sp>
      <p:pic>
        <p:nvPicPr>
          <p:cNvPr id="5" name="Content Placeholder 4" descr="Chart, box and whisker chart&#10;&#10;Description automatically generated">
            <a:extLst>
              <a:ext uri="{FF2B5EF4-FFF2-40B4-BE49-F238E27FC236}">
                <a16:creationId xmlns:a16="http://schemas.microsoft.com/office/drawing/2014/main" id="{CFBA8055-7F3E-964C-B682-00E306129735}"/>
              </a:ext>
            </a:extLst>
          </p:cNvPr>
          <p:cNvPicPr>
            <a:picLocks noGrp="1" noChangeAspect="1"/>
          </p:cNvPicPr>
          <p:nvPr>
            <p:ph idx="1"/>
          </p:nvPr>
        </p:nvPicPr>
        <p:blipFill>
          <a:blip r:embed="rId2"/>
          <a:stretch>
            <a:fillRect/>
          </a:stretch>
        </p:blipFill>
        <p:spPr>
          <a:xfrm>
            <a:off x="1077362" y="2441576"/>
            <a:ext cx="5123413" cy="3513137"/>
          </a:xfrm>
        </p:spPr>
      </p:pic>
      <p:pic>
        <p:nvPicPr>
          <p:cNvPr id="7" name="Picture 6" descr="Chart, histogram&#10;&#10;Description automatically generated">
            <a:extLst>
              <a:ext uri="{FF2B5EF4-FFF2-40B4-BE49-F238E27FC236}">
                <a16:creationId xmlns:a16="http://schemas.microsoft.com/office/drawing/2014/main" id="{25B0B1BF-6E28-3E8F-54FB-26870958253D}"/>
              </a:ext>
            </a:extLst>
          </p:cNvPr>
          <p:cNvPicPr>
            <a:picLocks noChangeAspect="1"/>
          </p:cNvPicPr>
          <p:nvPr/>
        </p:nvPicPr>
        <p:blipFill>
          <a:blip r:embed="rId3"/>
          <a:stretch>
            <a:fillRect/>
          </a:stretch>
        </p:blipFill>
        <p:spPr>
          <a:xfrm>
            <a:off x="6200775" y="2441576"/>
            <a:ext cx="4826689" cy="3513137"/>
          </a:xfrm>
          <a:prstGeom prst="rect">
            <a:avLst/>
          </a:prstGeom>
        </p:spPr>
      </p:pic>
    </p:spTree>
    <p:extLst>
      <p:ext uri="{BB962C8B-B14F-4D97-AF65-F5344CB8AC3E}">
        <p14:creationId xmlns:p14="http://schemas.microsoft.com/office/powerpoint/2010/main" val="27213689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DE2B5-ED5E-3C6F-A766-4D55B183C3F8}"/>
              </a:ext>
            </a:extLst>
          </p:cNvPr>
          <p:cNvSpPr>
            <a:spLocks noGrp="1"/>
          </p:cNvSpPr>
          <p:nvPr>
            <p:ph type="title"/>
          </p:nvPr>
        </p:nvSpPr>
        <p:spPr/>
        <p:txBody>
          <a:bodyPr/>
          <a:lstStyle/>
          <a:p>
            <a:pPr algn="ctr"/>
            <a:r>
              <a:rPr lang="en-US" sz="3200" dirty="0"/>
              <a:t>Data Exploration and Preprocessing</a:t>
            </a:r>
            <a:br>
              <a:rPr lang="en-US" sz="3200" dirty="0"/>
            </a:br>
            <a:r>
              <a:rPr lang="en-US" sz="3200" dirty="0"/>
              <a:t>Box and Density Plot V12 by Class</a:t>
            </a:r>
            <a:endParaRPr lang="en-US" dirty="0"/>
          </a:p>
        </p:txBody>
      </p:sp>
      <p:pic>
        <p:nvPicPr>
          <p:cNvPr id="5" name="Content Placeholder 4" descr="Chart, box and whisker chart&#10;&#10;Description automatically generated">
            <a:extLst>
              <a:ext uri="{FF2B5EF4-FFF2-40B4-BE49-F238E27FC236}">
                <a16:creationId xmlns:a16="http://schemas.microsoft.com/office/drawing/2014/main" id="{AD09ACAC-4546-3410-3005-7F436A4802F2}"/>
              </a:ext>
            </a:extLst>
          </p:cNvPr>
          <p:cNvPicPr>
            <a:picLocks noGrp="1" noChangeAspect="1"/>
          </p:cNvPicPr>
          <p:nvPr>
            <p:ph idx="1"/>
          </p:nvPr>
        </p:nvPicPr>
        <p:blipFill>
          <a:blip r:embed="rId2"/>
          <a:stretch>
            <a:fillRect/>
          </a:stretch>
        </p:blipFill>
        <p:spPr>
          <a:xfrm>
            <a:off x="1077363" y="2370138"/>
            <a:ext cx="5018638" cy="3513137"/>
          </a:xfrm>
        </p:spPr>
      </p:pic>
      <p:pic>
        <p:nvPicPr>
          <p:cNvPr id="7" name="Picture 6" descr="Chart&#10;&#10;Description automatically generated">
            <a:extLst>
              <a:ext uri="{FF2B5EF4-FFF2-40B4-BE49-F238E27FC236}">
                <a16:creationId xmlns:a16="http://schemas.microsoft.com/office/drawing/2014/main" id="{F3B20134-0D6D-CA29-AB6C-D75A047BEBE7}"/>
              </a:ext>
            </a:extLst>
          </p:cNvPr>
          <p:cNvPicPr>
            <a:picLocks noChangeAspect="1"/>
          </p:cNvPicPr>
          <p:nvPr/>
        </p:nvPicPr>
        <p:blipFill>
          <a:blip r:embed="rId3"/>
          <a:stretch>
            <a:fillRect/>
          </a:stretch>
        </p:blipFill>
        <p:spPr>
          <a:xfrm>
            <a:off x="6096000" y="2249336"/>
            <a:ext cx="4931465" cy="3633940"/>
          </a:xfrm>
          <a:prstGeom prst="rect">
            <a:avLst/>
          </a:prstGeom>
        </p:spPr>
      </p:pic>
    </p:spTree>
    <p:extLst>
      <p:ext uri="{BB962C8B-B14F-4D97-AF65-F5344CB8AC3E}">
        <p14:creationId xmlns:p14="http://schemas.microsoft.com/office/powerpoint/2010/main" val="26440528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C9551-3B7C-3D46-7924-C6605F9CAC33}"/>
              </a:ext>
            </a:extLst>
          </p:cNvPr>
          <p:cNvSpPr>
            <a:spLocks noGrp="1"/>
          </p:cNvSpPr>
          <p:nvPr>
            <p:ph type="title"/>
          </p:nvPr>
        </p:nvSpPr>
        <p:spPr/>
        <p:txBody>
          <a:bodyPr/>
          <a:lstStyle/>
          <a:p>
            <a:pPr algn="ctr"/>
            <a:r>
              <a:rPr lang="en-US" sz="3200" dirty="0"/>
              <a:t>Data Exploration and Preprocessing</a:t>
            </a:r>
            <a:br>
              <a:rPr lang="en-US" sz="3200" dirty="0"/>
            </a:br>
            <a:r>
              <a:rPr lang="en-US" sz="3200" dirty="0"/>
              <a:t>Box and Density Plot V14 by Class</a:t>
            </a:r>
            <a:endParaRPr lang="en-US" dirty="0"/>
          </a:p>
        </p:txBody>
      </p:sp>
      <p:pic>
        <p:nvPicPr>
          <p:cNvPr id="5" name="Content Placeholder 4" descr="Chart, box and whisker chart&#10;&#10;Description automatically generated">
            <a:extLst>
              <a:ext uri="{FF2B5EF4-FFF2-40B4-BE49-F238E27FC236}">
                <a16:creationId xmlns:a16="http://schemas.microsoft.com/office/drawing/2014/main" id="{3A253B87-39B9-7A42-A1C2-E3A792CF8340}"/>
              </a:ext>
            </a:extLst>
          </p:cNvPr>
          <p:cNvPicPr>
            <a:picLocks noGrp="1" noChangeAspect="1"/>
          </p:cNvPicPr>
          <p:nvPr>
            <p:ph idx="1"/>
          </p:nvPr>
        </p:nvPicPr>
        <p:blipFill>
          <a:blip r:embed="rId2"/>
          <a:stretch>
            <a:fillRect/>
          </a:stretch>
        </p:blipFill>
        <p:spPr>
          <a:xfrm>
            <a:off x="1077361" y="2427288"/>
            <a:ext cx="4909101" cy="3513137"/>
          </a:xfrm>
        </p:spPr>
      </p:pic>
      <p:pic>
        <p:nvPicPr>
          <p:cNvPr id="7" name="Picture 6" descr="Chart, histogram&#10;&#10;Description automatically generated">
            <a:extLst>
              <a:ext uri="{FF2B5EF4-FFF2-40B4-BE49-F238E27FC236}">
                <a16:creationId xmlns:a16="http://schemas.microsoft.com/office/drawing/2014/main" id="{DA182530-FA80-D009-857C-72D3A07D6CE6}"/>
              </a:ext>
            </a:extLst>
          </p:cNvPr>
          <p:cNvPicPr>
            <a:picLocks noChangeAspect="1"/>
          </p:cNvPicPr>
          <p:nvPr/>
        </p:nvPicPr>
        <p:blipFill>
          <a:blip r:embed="rId3"/>
          <a:stretch>
            <a:fillRect/>
          </a:stretch>
        </p:blipFill>
        <p:spPr>
          <a:xfrm>
            <a:off x="5986463" y="2427288"/>
            <a:ext cx="5041002" cy="3513137"/>
          </a:xfrm>
          <a:prstGeom prst="rect">
            <a:avLst/>
          </a:prstGeom>
        </p:spPr>
      </p:pic>
    </p:spTree>
    <p:extLst>
      <p:ext uri="{BB962C8B-B14F-4D97-AF65-F5344CB8AC3E}">
        <p14:creationId xmlns:p14="http://schemas.microsoft.com/office/powerpoint/2010/main" val="39533536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9FA5A-943A-518C-EA06-D2464B03357D}"/>
              </a:ext>
            </a:extLst>
          </p:cNvPr>
          <p:cNvSpPr>
            <a:spLocks noGrp="1"/>
          </p:cNvSpPr>
          <p:nvPr>
            <p:ph type="title"/>
          </p:nvPr>
        </p:nvSpPr>
        <p:spPr/>
        <p:txBody>
          <a:bodyPr/>
          <a:lstStyle/>
          <a:p>
            <a:pPr algn="ctr"/>
            <a:r>
              <a:rPr lang="en-US" sz="3200" dirty="0"/>
              <a:t>Data Exploration and Preprocessing</a:t>
            </a:r>
            <a:br>
              <a:rPr lang="en-US" sz="3200" dirty="0"/>
            </a:br>
            <a:r>
              <a:rPr lang="en-US" sz="3200" dirty="0"/>
              <a:t>Box and Density Plot V16 by Class</a:t>
            </a:r>
            <a:endParaRPr lang="en-US" dirty="0"/>
          </a:p>
        </p:txBody>
      </p:sp>
      <p:pic>
        <p:nvPicPr>
          <p:cNvPr id="5" name="Content Placeholder 4" descr="Chart, box and whisker chart&#10;&#10;Description automatically generated">
            <a:extLst>
              <a:ext uri="{FF2B5EF4-FFF2-40B4-BE49-F238E27FC236}">
                <a16:creationId xmlns:a16="http://schemas.microsoft.com/office/drawing/2014/main" id="{FB6DDF0E-5684-56EF-6DB1-982129D6503E}"/>
              </a:ext>
            </a:extLst>
          </p:cNvPr>
          <p:cNvPicPr>
            <a:picLocks noGrp="1" noChangeAspect="1"/>
          </p:cNvPicPr>
          <p:nvPr>
            <p:ph idx="1"/>
          </p:nvPr>
        </p:nvPicPr>
        <p:blipFill>
          <a:blip r:embed="rId2"/>
          <a:stretch>
            <a:fillRect/>
          </a:stretch>
        </p:blipFill>
        <p:spPr>
          <a:xfrm>
            <a:off x="1077362" y="2398713"/>
            <a:ext cx="5018638" cy="3513137"/>
          </a:xfrm>
        </p:spPr>
      </p:pic>
      <p:pic>
        <p:nvPicPr>
          <p:cNvPr id="7" name="Picture 6" descr="Chart&#10;&#10;Description automatically generated">
            <a:extLst>
              <a:ext uri="{FF2B5EF4-FFF2-40B4-BE49-F238E27FC236}">
                <a16:creationId xmlns:a16="http://schemas.microsoft.com/office/drawing/2014/main" id="{60428811-4F51-07D6-A0FE-5CC0D19DD7BC}"/>
              </a:ext>
            </a:extLst>
          </p:cNvPr>
          <p:cNvPicPr>
            <a:picLocks noChangeAspect="1"/>
          </p:cNvPicPr>
          <p:nvPr/>
        </p:nvPicPr>
        <p:blipFill>
          <a:blip r:embed="rId3"/>
          <a:stretch>
            <a:fillRect/>
          </a:stretch>
        </p:blipFill>
        <p:spPr>
          <a:xfrm>
            <a:off x="6096000" y="2398713"/>
            <a:ext cx="5018638" cy="3513137"/>
          </a:xfrm>
          <a:prstGeom prst="rect">
            <a:avLst/>
          </a:prstGeom>
        </p:spPr>
      </p:pic>
    </p:spTree>
    <p:extLst>
      <p:ext uri="{BB962C8B-B14F-4D97-AF65-F5344CB8AC3E}">
        <p14:creationId xmlns:p14="http://schemas.microsoft.com/office/powerpoint/2010/main" val="39189521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8F8B5-399F-975C-43AE-EA9D20DD3F53}"/>
              </a:ext>
            </a:extLst>
          </p:cNvPr>
          <p:cNvSpPr>
            <a:spLocks noGrp="1"/>
          </p:cNvSpPr>
          <p:nvPr>
            <p:ph type="title"/>
          </p:nvPr>
        </p:nvSpPr>
        <p:spPr/>
        <p:txBody>
          <a:bodyPr/>
          <a:lstStyle/>
          <a:p>
            <a:pPr algn="ctr"/>
            <a:r>
              <a:rPr lang="en-US" sz="3200" dirty="0"/>
              <a:t>Data Exploration and Preprocessing</a:t>
            </a:r>
            <a:br>
              <a:rPr lang="en-US" sz="3200" dirty="0"/>
            </a:br>
            <a:r>
              <a:rPr lang="en-US" sz="3200" dirty="0"/>
              <a:t>Box and Density Plot V17 by Class</a:t>
            </a:r>
            <a:endParaRPr lang="en-US" dirty="0"/>
          </a:p>
        </p:txBody>
      </p:sp>
      <p:pic>
        <p:nvPicPr>
          <p:cNvPr id="5" name="Content Placeholder 4" descr="Chart, box and whisker chart&#10;&#10;Description automatically generated">
            <a:extLst>
              <a:ext uri="{FF2B5EF4-FFF2-40B4-BE49-F238E27FC236}">
                <a16:creationId xmlns:a16="http://schemas.microsoft.com/office/drawing/2014/main" id="{E658E183-F2E6-824D-95BD-516258EE192B}"/>
              </a:ext>
            </a:extLst>
          </p:cNvPr>
          <p:cNvPicPr>
            <a:picLocks noGrp="1" noChangeAspect="1"/>
          </p:cNvPicPr>
          <p:nvPr>
            <p:ph idx="1"/>
          </p:nvPr>
        </p:nvPicPr>
        <p:blipFill>
          <a:blip r:embed="rId2"/>
          <a:stretch>
            <a:fillRect/>
          </a:stretch>
        </p:blipFill>
        <p:spPr>
          <a:xfrm>
            <a:off x="1077362" y="2384426"/>
            <a:ext cx="4537626" cy="3513137"/>
          </a:xfrm>
        </p:spPr>
      </p:pic>
      <p:pic>
        <p:nvPicPr>
          <p:cNvPr id="7" name="Picture 6" descr="Chart&#10;&#10;Description automatically generated">
            <a:extLst>
              <a:ext uri="{FF2B5EF4-FFF2-40B4-BE49-F238E27FC236}">
                <a16:creationId xmlns:a16="http://schemas.microsoft.com/office/drawing/2014/main" id="{3BBBC82D-4A9E-ACD7-711B-CDE24A22268A}"/>
              </a:ext>
            </a:extLst>
          </p:cNvPr>
          <p:cNvPicPr>
            <a:picLocks noChangeAspect="1"/>
          </p:cNvPicPr>
          <p:nvPr/>
        </p:nvPicPr>
        <p:blipFill>
          <a:blip r:embed="rId3"/>
          <a:stretch>
            <a:fillRect/>
          </a:stretch>
        </p:blipFill>
        <p:spPr>
          <a:xfrm>
            <a:off x="5614988" y="2227810"/>
            <a:ext cx="5499650" cy="3669753"/>
          </a:xfrm>
          <a:prstGeom prst="rect">
            <a:avLst/>
          </a:prstGeom>
        </p:spPr>
      </p:pic>
    </p:spTree>
    <p:extLst>
      <p:ext uri="{BB962C8B-B14F-4D97-AF65-F5344CB8AC3E}">
        <p14:creationId xmlns:p14="http://schemas.microsoft.com/office/powerpoint/2010/main" val="36127760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FD121-292F-E6DC-81F4-ED2E5F123F8E}"/>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E5D8201A-0B7A-9000-B466-3A46AA14FAAA}"/>
              </a:ext>
            </a:extLst>
          </p:cNvPr>
          <p:cNvSpPr>
            <a:spLocks noGrp="1"/>
          </p:cNvSpPr>
          <p:nvPr>
            <p:ph idx="1"/>
          </p:nvPr>
        </p:nvSpPr>
        <p:spPr/>
        <p:txBody>
          <a:bodyPr/>
          <a:lstStyle/>
          <a:p>
            <a:r>
              <a:rPr lang="en-US" sz="2000" dirty="0"/>
              <a:t>Project Description</a:t>
            </a:r>
          </a:p>
          <a:p>
            <a:r>
              <a:rPr lang="en-US" sz="2000" dirty="0"/>
              <a:t>Data Exploration and Preprocessing</a:t>
            </a:r>
          </a:p>
          <a:p>
            <a:r>
              <a:rPr lang="en-US" sz="2000" dirty="0"/>
              <a:t>Training the Models</a:t>
            </a:r>
          </a:p>
          <a:p>
            <a:r>
              <a:rPr lang="en-US" sz="2000" dirty="0"/>
              <a:t>Results</a:t>
            </a:r>
          </a:p>
        </p:txBody>
      </p:sp>
    </p:spTree>
    <p:extLst>
      <p:ext uri="{BB962C8B-B14F-4D97-AF65-F5344CB8AC3E}">
        <p14:creationId xmlns:p14="http://schemas.microsoft.com/office/powerpoint/2010/main" val="40374972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A7F0D-8C2F-EDBA-78B8-47F49DC4A323}"/>
              </a:ext>
            </a:extLst>
          </p:cNvPr>
          <p:cNvSpPr>
            <a:spLocks noGrp="1"/>
          </p:cNvSpPr>
          <p:nvPr>
            <p:ph type="title"/>
          </p:nvPr>
        </p:nvSpPr>
        <p:spPr/>
        <p:txBody>
          <a:bodyPr/>
          <a:lstStyle/>
          <a:p>
            <a:pPr algn="ctr"/>
            <a:r>
              <a:rPr lang="en-US" sz="3200" dirty="0"/>
              <a:t>Data Exploration and Preprocessing</a:t>
            </a:r>
            <a:br>
              <a:rPr lang="en-US" sz="3200" dirty="0"/>
            </a:br>
            <a:r>
              <a:rPr lang="en-US" sz="3200" dirty="0"/>
              <a:t>t-test between variables by Class</a:t>
            </a:r>
            <a:endParaRPr lang="en-US" dirty="0"/>
          </a:p>
        </p:txBody>
      </p:sp>
      <p:pic>
        <p:nvPicPr>
          <p:cNvPr id="5" name="Content Placeholder 4" descr="Graphical user interface&#10;&#10;Description automatically generated with medium confidence">
            <a:extLst>
              <a:ext uri="{FF2B5EF4-FFF2-40B4-BE49-F238E27FC236}">
                <a16:creationId xmlns:a16="http://schemas.microsoft.com/office/drawing/2014/main" id="{D0C375FD-E9DE-DDDB-9F47-7876A5D01D95}"/>
              </a:ext>
            </a:extLst>
          </p:cNvPr>
          <p:cNvPicPr>
            <a:picLocks noGrp="1" noChangeAspect="1"/>
          </p:cNvPicPr>
          <p:nvPr>
            <p:ph idx="1"/>
          </p:nvPr>
        </p:nvPicPr>
        <p:blipFill>
          <a:blip r:embed="rId2"/>
          <a:stretch>
            <a:fillRect/>
          </a:stretch>
        </p:blipFill>
        <p:spPr>
          <a:xfrm>
            <a:off x="1077361" y="2427288"/>
            <a:ext cx="10052601" cy="3513137"/>
          </a:xfrm>
        </p:spPr>
      </p:pic>
    </p:spTree>
    <p:extLst>
      <p:ext uri="{BB962C8B-B14F-4D97-AF65-F5344CB8AC3E}">
        <p14:creationId xmlns:p14="http://schemas.microsoft.com/office/powerpoint/2010/main" val="7049994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9FF7C-6664-B76B-572B-EA52F059730F}"/>
              </a:ext>
            </a:extLst>
          </p:cNvPr>
          <p:cNvSpPr>
            <a:spLocks noGrp="1"/>
          </p:cNvSpPr>
          <p:nvPr>
            <p:ph type="title"/>
          </p:nvPr>
        </p:nvSpPr>
        <p:spPr/>
        <p:txBody>
          <a:bodyPr/>
          <a:lstStyle/>
          <a:p>
            <a:pPr algn="ctr"/>
            <a:r>
              <a:rPr lang="en-US" sz="3200" dirty="0"/>
              <a:t>Data Exploration and Preprocessing</a:t>
            </a:r>
            <a:endParaRPr lang="en-US" dirty="0"/>
          </a:p>
        </p:txBody>
      </p:sp>
      <p:sp>
        <p:nvSpPr>
          <p:cNvPr id="3" name="Content Placeholder 2">
            <a:extLst>
              <a:ext uri="{FF2B5EF4-FFF2-40B4-BE49-F238E27FC236}">
                <a16:creationId xmlns:a16="http://schemas.microsoft.com/office/drawing/2014/main" id="{D0BD6AEC-CFF5-C692-BEF0-06E5FC031DB2}"/>
              </a:ext>
            </a:extLst>
          </p:cNvPr>
          <p:cNvSpPr>
            <a:spLocks noGrp="1"/>
          </p:cNvSpPr>
          <p:nvPr>
            <p:ph idx="1"/>
          </p:nvPr>
        </p:nvSpPr>
        <p:spPr/>
        <p:txBody>
          <a:bodyPr/>
          <a:lstStyle/>
          <a:p>
            <a:r>
              <a:rPr lang="en-US" dirty="0"/>
              <a:t>The dataset was randomized before splitting the data into testing(30%) and training(70%) sets.</a:t>
            </a:r>
          </a:p>
          <a:p>
            <a:r>
              <a:rPr lang="en-US" dirty="0">
                <a:effectLst/>
              </a:rPr>
              <a:t>The train and test sets were duplicated, converted to all numeric, and normalized using min-max normalization so all variable values were between 0 and 1</a:t>
            </a:r>
          </a:p>
          <a:p>
            <a:r>
              <a:rPr lang="en-US" dirty="0">
                <a:effectLst/>
              </a:rPr>
              <a:t>•The dataset was used to train Random Forest, Decision Tree Model using C50, Decision Tree Model using rpart, XGBoost, KNN, KNN Smote, Gradient Boosted Tree model, SVM Radical, Neural Network,  Neural Network with Class weight, SVM, SVM Smote</a:t>
            </a:r>
          </a:p>
          <a:p>
            <a:endParaRPr lang="en-US" dirty="0"/>
          </a:p>
        </p:txBody>
      </p:sp>
    </p:spTree>
    <p:extLst>
      <p:ext uri="{BB962C8B-B14F-4D97-AF65-F5344CB8AC3E}">
        <p14:creationId xmlns:p14="http://schemas.microsoft.com/office/powerpoint/2010/main" val="32351942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786FA-501F-496F-B88D-158CD0ADBA11}"/>
              </a:ext>
            </a:extLst>
          </p:cNvPr>
          <p:cNvSpPr>
            <a:spLocks noGrp="1"/>
          </p:cNvSpPr>
          <p:nvPr>
            <p:ph type="title"/>
          </p:nvPr>
        </p:nvSpPr>
        <p:spPr>
          <a:xfrm>
            <a:off x="1077362" y="177509"/>
            <a:ext cx="9950103" cy="1507376"/>
          </a:xfrm>
        </p:spPr>
        <p:txBody>
          <a:bodyPr/>
          <a:lstStyle/>
          <a:p>
            <a:pPr algn="ctr"/>
            <a:r>
              <a:rPr lang="en-US" b="1" dirty="0"/>
              <a:t>Training the Models</a:t>
            </a:r>
          </a:p>
        </p:txBody>
      </p:sp>
      <p:sp>
        <p:nvSpPr>
          <p:cNvPr id="3" name="Content Placeholder 2">
            <a:extLst>
              <a:ext uri="{FF2B5EF4-FFF2-40B4-BE49-F238E27FC236}">
                <a16:creationId xmlns:a16="http://schemas.microsoft.com/office/drawing/2014/main" id="{7110F4D8-B2A5-4B39-8E24-D2F3C208EFEC}"/>
              </a:ext>
            </a:extLst>
          </p:cNvPr>
          <p:cNvSpPr>
            <a:spLocks noGrp="1"/>
          </p:cNvSpPr>
          <p:nvPr>
            <p:ph idx="1"/>
          </p:nvPr>
        </p:nvSpPr>
        <p:spPr>
          <a:xfrm>
            <a:off x="1077361" y="1898679"/>
            <a:ext cx="9950103" cy="3710250"/>
          </a:xfrm>
        </p:spPr>
        <p:txBody>
          <a:bodyPr>
            <a:normAutofit/>
          </a:bodyPr>
          <a:lstStyle/>
          <a:p>
            <a:pPr>
              <a:spcAft>
                <a:spcPts val="1000"/>
              </a:spcAft>
            </a:pPr>
            <a:r>
              <a:rPr lang="en-US" sz="2400" dirty="0"/>
              <a:t>10-fold cross-validation and the caret package were used to train and tune the models (except the neural network)</a:t>
            </a:r>
          </a:p>
          <a:p>
            <a:pPr>
              <a:spcAft>
                <a:spcPts val="1000"/>
              </a:spcAft>
            </a:pPr>
            <a:r>
              <a:rPr lang="en-US" sz="2400" dirty="0">
                <a:solidFill>
                  <a:schemeClr val="bg1"/>
                </a:solidFill>
              </a:rPr>
              <a:t>6 classifiers were trained and tuned:</a:t>
            </a:r>
          </a:p>
        </p:txBody>
      </p:sp>
      <p:sp>
        <p:nvSpPr>
          <p:cNvPr id="5" name="TextBox 4">
            <a:extLst>
              <a:ext uri="{FF2B5EF4-FFF2-40B4-BE49-F238E27FC236}">
                <a16:creationId xmlns:a16="http://schemas.microsoft.com/office/drawing/2014/main" id="{C41CE048-36CB-42BE-9D4B-1BF43576E260}"/>
              </a:ext>
            </a:extLst>
          </p:cNvPr>
          <p:cNvSpPr txBox="1"/>
          <p:nvPr/>
        </p:nvSpPr>
        <p:spPr>
          <a:xfrm>
            <a:off x="2740594" y="2846105"/>
            <a:ext cx="6623636" cy="4235006"/>
          </a:xfrm>
          <a:prstGeom prst="rect">
            <a:avLst/>
          </a:prstGeom>
          <a:noFill/>
        </p:spPr>
        <p:txBody>
          <a:bodyPr wrap="square" numCol="2" spcCol="457200" rtlCol="0">
            <a:spAutoFit/>
          </a:bodyPr>
          <a:lstStyle/>
          <a:p>
            <a:pPr marL="285750" indent="-285750">
              <a:lnSpc>
                <a:spcPct val="150000"/>
              </a:lnSpc>
              <a:buFont typeface="Arial" panose="020B0604020202020204" pitchFamily="34" charset="0"/>
              <a:buChar char="•"/>
            </a:pPr>
            <a:r>
              <a:rPr lang="en-US" dirty="0">
                <a:effectLst/>
              </a:rPr>
              <a:t>Random Forest</a:t>
            </a:r>
          </a:p>
          <a:p>
            <a:pPr marL="285750" indent="-285750">
              <a:lnSpc>
                <a:spcPct val="150000"/>
              </a:lnSpc>
              <a:buFont typeface="Arial" panose="020B0604020202020204" pitchFamily="34" charset="0"/>
              <a:buChar char="•"/>
            </a:pPr>
            <a:r>
              <a:rPr lang="en-US" dirty="0">
                <a:effectLst/>
              </a:rPr>
              <a:t>Decision Tree Model(c50)</a:t>
            </a:r>
          </a:p>
          <a:p>
            <a:pPr marL="285750" indent="-285750">
              <a:lnSpc>
                <a:spcPct val="150000"/>
              </a:lnSpc>
              <a:buFont typeface="Arial" panose="020B0604020202020204" pitchFamily="34" charset="0"/>
              <a:buChar char="•"/>
            </a:pPr>
            <a:r>
              <a:rPr lang="en-US" dirty="0">
                <a:effectLst/>
              </a:rPr>
              <a:t>Decision Tree Model(rpart)</a:t>
            </a:r>
          </a:p>
          <a:p>
            <a:pPr marL="285750" indent="-285750">
              <a:lnSpc>
                <a:spcPct val="150000"/>
              </a:lnSpc>
              <a:buFont typeface="Arial" panose="020B0604020202020204" pitchFamily="34" charset="0"/>
              <a:buChar char="•"/>
            </a:pPr>
            <a:r>
              <a:rPr lang="en-US" dirty="0">
                <a:effectLst/>
              </a:rPr>
              <a:t> XGBoost</a:t>
            </a:r>
          </a:p>
          <a:p>
            <a:pPr marL="285750" indent="-285750">
              <a:lnSpc>
                <a:spcPct val="150000"/>
              </a:lnSpc>
              <a:buFont typeface="Arial" panose="020B0604020202020204" pitchFamily="34" charset="0"/>
              <a:buChar char="•"/>
            </a:pPr>
            <a:r>
              <a:rPr lang="en-US" dirty="0">
                <a:effectLst/>
              </a:rPr>
              <a:t>KNN</a:t>
            </a:r>
          </a:p>
          <a:p>
            <a:pPr marL="285750" indent="-285750">
              <a:lnSpc>
                <a:spcPct val="150000"/>
              </a:lnSpc>
              <a:buFont typeface="Arial" panose="020B0604020202020204" pitchFamily="34" charset="0"/>
              <a:buChar char="•"/>
            </a:pPr>
            <a:r>
              <a:rPr lang="en-US" dirty="0">
                <a:effectLst/>
              </a:rPr>
              <a:t>KNN Smote</a:t>
            </a:r>
          </a:p>
          <a:p>
            <a:pPr marL="285750" indent="-285750">
              <a:lnSpc>
                <a:spcPct val="150000"/>
              </a:lnSpc>
              <a:buFont typeface="Arial" panose="020B0604020202020204" pitchFamily="34" charset="0"/>
              <a:buChar char="•"/>
            </a:pPr>
            <a:r>
              <a:rPr lang="en-US" dirty="0">
                <a:effectLst/>
              </a:rPr>
              <a:t>GB Tree model</a:t>
            </a:r>
          </a:p>
          <a:p>
            <a:pPr marL="285750" indent="-285750">
              <a:lnSpc>
                <a:spcPct val="150000"/>
              </a:lnSpc>
              <a:buFont typeface="Arial" panose="020B0604020202020204" pitchFamily="34" charset="0"/>
              <a:buChar char="•"/>
            </a:pPr>
            <a:endParaRPr lang="en-US" dirty="0">
              <a:effectLst/>
            </a:endParaRPr>
          </a:p>
          <a:p>
            <a:pPr>
              <a:lnSpc>
                <a:spcPct val="150000"/>
              </a:lnSpc>
            </a:pPr>
            <a:endParaRPr lang="en-US" dirty="0">
              <a:effectLst/>
            </a:endParaRPr>
          </a:p>
          <a:p>
            <a:pPr marL="285750" indent="-285750">
              <a:lnSpc>
                <a:spcPct val="150000"/>
              </a:lnSpc>
              <a:buFont typeface="Arial" panose="020B0604020202020204" pitchFamily="34" charset="0"/>
              <a:buChar char="•"/>
            </a:pPr>
            <a:r>
              <a:rPr lang="en-US" dirty="0">
                <a:effectLst/>
              </a:rPr>
              <a:t>SVM Radical</a:t>
            </a:r>
          </a:p>
          <a:p>
            <a:pPr marL="285750" indent="-285750">
              <a:lnSpc>
                <a:spcPct val="150000"/>
              </a:lnSpc>
              <a:buFont typeface="Arial" panose="020B0604020202020204" pitchFamily="34" charset="0"/>
              <a:buChar char="•"/>
            </a:pPr>
            <a:r>
              <a:rPr lang="en-US" dirty="0">
                <a:effectLst/>
              </a:rPr>
              <a:t>Neural Network</a:t>
            </a:r>
          </a:p>
          <a:p>
            <a:pPr marL="285750" indent="-285750">
              <a:lnSpc>
                <a:spcPct val="150000"/>
              </a:lnSpc>
              <a:buFont typeface="Arial" panose="020B0604020202020204" pitchFamily="34" charset="0"/>
              <a:buChar char="•"/>
            </a:pPr>
            <a:r>
              <a:rPr lang="en-US" dirty="0">
                <a:effectLst/>
              </a:rPr>
              <a:t>Neural Network </a:t>
            </a:r>
            <a:r>
              <a:rPr lang="en-US" dirty="0"/>
              <a:t>with </a:t>
            </a:r>
            <a:r>
              <a:rPr lang="en-US" dirty="0">
                <a:effectLst/>
              </a:rPr>
              <a:t>Class weight</a:t>
            </a:r>
          </a:p>
          <a:p>
            <a:pPr marL="285750" indent="-285750">
              <a:lnSpc>
                <a:spcPct val="150000"/>
              </a:lnSpc>
              <a:buFont typeface="Arial" panose="020B0604020202020204" pitchFamily="34" charset="0"/>
              <a:buChar char="•"/>
            </a:pPr>
            <a:r>
              <a:rPr lang="en-US" dirty="0">
                <a:effectLst/>
              </a:rPr>
              <a:t>SVM</a:t>
            </a:r>
          </a:p>
          <a:p>
            <a:pPr marL="285750" indent="-285750">
              <a:lnSpc>
                <a:spcPct val="150000"/>
              </a:lnSpc>
              <a:buFont typeface="Arial" panose="020B0604020202020204" pitchFamily="34" charset="0"/>
              <a:buChar char="•"/>
            </a:pPr>
            <a:r>
              <a:rPr lang="en-US" dirty="0">
                <a:effectLst/>
              </a:rPr>
              <a:t>SVM Smote</a:t>
            </a:r>
          </a:p>
          <a:p>
            <a:pPr marL="285750" indent="-285750">
              <a:lnSpc>
                <a:spcPct val="150000"/>
              </a:lnSpc>
              <a:buFont typeface="Arial" panose="020B0604020202020204" pitchFamily="34" charset="0"/>
              <a:buChar char="•"/>
            </a:pPr>
            <a:endParaRPr lang="en-US" dirty="0"/>
          </a:p>
        </p:txBody>
      </p:sp>
    </p:spTree>
    <p:extLst>
      <p:ext uri="{BB962C8B-B14F-4D97-AF65-F5344CB8AC3E}">
        <p14:creationId xmlns:p14="http://schemas.microsoft.com/office/powerpoint/2010/main" val="16089616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36B62-8ABD-9379-8085-4A8FAC26675A}"/>
              </a:ext>
            </a:extLst>
          </p:cNvPr>
          <p:cNvSpPr>
            <a:spLocks noGrp="1"/>
          </p:cNvSpPr>
          <p:nvPr>
            <p:ph type="title"/>
          </p:nvPr>
        </p:nvSpPr>
        <p:spPr>
          <a:xfrm>
            <a:off x="1077362" y="163482"/>
            <a:ext cx="9950103" cy="1507376"/>
          </a:xfrm>
        </p:spPr>
        <p:txBody>
          <a:bodyPr/>
          <a:lstStyle/>
          <a:p>
            <a:pPr algn="ctr"/>
            <a:r>
              <a:rPr lang="en-US" b="1" dirty="0"/>
              <a:t>Training the Models</a:t>
            </a:r>
            <a:br>
              <a:rPr lang="en-US" b="1" dirty="0"/>
            </a:br>
            <a:r>
              <a:rPr lang="en-US" b="1" dirty="0"/>
              <a:t>Knn and Knn Smote</a:t>
            </a:r>
            <a:endParaRPr lang="en-US" dirty="0"/>
          </a:p>
        </p:txBody>
      </p:sp>
      <p:pic>
        <p:nvPicPr>
          <p:cNvPr id="5" name="Content Placeholder 4" descr="Table&#10;&#10;Description automatically generated">
            <a:extLst>
              <a:ext uri="{FF2B5EF4-FFF2-40B4-BE49-F238E27FC236}">
                <a16:creationId xmlns:a16="http://schemas.microsoft.com/office/drawing/2014/main" id="{053BCDD8-D27C-91E5-33B2-3EFA6EA3297C}"/>
              </a:ext>
            </a:extLst>
          </p:cNvPr>
          <p:cNvPicPr>
            <a:picLocks noGrp="1" noChangeAspect="1"/>
          </p:cNvPicPr>
          <p:nvPr>
            <p:ph idx="1"/>
          </p:nvPr>
        </p:nvPicPr>
        <p:blipFill>
          <a:blip r:embed="rId2"/>
          <a:stretch>
            <a:fillRect/>
          </a:stretch>
        </p:blipFill>
        <p:spPr>
          <a:xfrm>
            <a:off x="1485901" y="2327275"/>
            <a:ext cx="4607683" cy="3511296"/>
          </a:xfrm>
        </p:spPr>
      </p:pic>
      <p:pic>
        <p:nvPicPr>
          <p:cNvPr id="8" name="Picture 7" descr="A close-up of a document&#10;&#10;Description automatically generated with medium confidence">
            <a:extLst>
              <a:ext uri="{FF2B5EF4-FFF2-40B4-BE49-F238E27FC236}">
                <a16:creationId xmlns:a16="http://schemas.microsoft.com/office/drawing/2014/main" id="{BA1D73EA-9534-D8A9-8067-F3EC4D1BEB20}"/>
              </a:ext>
            </a:extLst>
          </p:cNvPr>
          <p:cNvPicPr>
            <a:picLocks noChangeAspect="1"/>
          </p:cNvPicPr>
          <p:nvPr/>
        </p:nvPicPr>
        <p:blipFill>
          <a:blip r:embed="rId3"/>
          <a:stretch>
            <a:fillRect/>
          </a:stretch>
        </p:blipFill>
        <p:spPr>
          <a:xfrm>
            <a:off x="6417366" y="2327274"/>
            <a:ext cx="4610099" cy="3513137"/>
          </a:xfrm>
          <a:prstGeom prst="rect">
            <a:avLst/>
          </a:prstGeom>
        </p:spPr>
      </p:pic>
      <p:sp>
        <p:nvSpPr>
          <p:cNvPr id="10" name="Title 1">
            <a:extLst>
              <a:ext uri="{FF2B5EF4-FFF2-40B4-BE49-F238E27FC236}">
                <a16:creationId xmlns:a16="http://schemas.microsoft.com/office/drawing/2014/main" id="{723527A7-3C55-11EC-E0F7-2EC658716853}"/>
              </a:ext>
            </a:extLst>
          </p:cNvPr>
          <p:cNvSpPr txBox="1">
            <a:spLocks/>
          </p:cNvSpPr>
          <p:nvPr/>
        </p:nvSpPr>
        <p:spPr>
          <a:xfrm>
            <a:off x="1485901" y="5838570"/>
            <a:ext cx="9950103" cy="656418"/>
          </a:xfrm>
          <a:prstGeom prst="rect">
            <a:avLst/>
          </a:prstGeom>
        </p:spPr>
        <p:txBody>
          <a:bodyPr vert="horz" lIns="91440" tIns="45720" rIns="91440" bIns="45720" rtlCol="0" anchor="b">
            <a:normAutofit/>
          </a:bodyPr>
          <a:lst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a:lstStyle>
          <a:p>
            <a:pPr algn="ctr"/>
            <a:r>
              <a:rPr lang="en-US" sz="1800" b="0" dirty="0"/>
              <a:t>Both  Knn and Knn Smote Models returned accuracy of 99.39</a:t>
            </a:r>
          </a:p>
        </p:txBody>
      </p:sp>
    </p:spTree>
    <p:extLst>
      <p:ext uri="{BB962C8B-B14F-4D97-AF65-F5344CB8AC3E}">
        <p14:creationId xmlns:p14="http://schemas.microsoft.com/office/powerpoint/2010/main" val="30348196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44877-7CF9-4EE1-1CB4-21560FACF749}"/>
              </a:ext>
            </a:extLst>
          </p:cNvPr>
          <p:cNvSpPr>
            <a:spLocks noGrp="1"/>
          </p:cNvSpPr>
          <p:nvPr>
            <p:ph type="title"/>
          </p:nvPr>
        </p:nvSpPr>
        <p:spPr/>
        <p:txBody>
          <a:bodyPr/>
          <a:lstStyle/>
          <a:p>
            <a:pPr algn="ctr"/>
            <a:r>
              <a:rPr lang="en-US" b="1" dirty="0"/>
              <a:t>Training the Models</a:t>
            </a:r>
            <a:br>
              <a:rPr lang="en-US" b="1" dirty="0"/>
            </a:br>
            <a:r>
              <a:rPr lang="en-US" b="1" dirty="0"/>
              <a:t>SVM Linear and SVM Linear with Smote</a:t>
            </a:r>
            <a:endParaRPr lang="en-US" dirty="0"/>
          </a:p>
        </p:txBody>
      </p:sp>
      <p:pic>
        <p:nvPicPr>
          <p:cNvPr id="5" name="Content Placeholder 4" descr="Table&#10;&#10;Description automatically generated">
            <a:extLst>
              <a:ext uri="{FF2B5EF4-FFF2-40B4-BE49-F238E27FC236}">
                <a16:creationId xmlns:a16="http://schemas.microsoft.com/office/drawing/2014/main" id="{BCB87A2D-EBC2-61D9-009C-0677BBD2ED6D}"/>
              </a:ext>
            </a:extLst>
          </p:cNvPr>
          <p:cNvPicPr>
            <a:picLocks noGrp="1" noChangeAspect="1"/>
          </p:cNvPicPr>
          <p:nvPr>
            <p:ph idx="1"/>
          </p:nvPr>
        </p:nvPicPr>
        <p:blipFill>
          <a:blip r:embed="rId2"/>
          <a:stretch>
            <a:fillRect/>
          </a:stretch>
        </p:blipFill>
        <p:spPr>
          <a:xfrm>
            <a:off x="1415570" y="2375394"/>
            <a:ext cx="4070830" cy="3513137"/>
          </a:xfrm>
        </p:spPr>
      </p:pic>
      <p:pic>
        <p:nvPicPr>
          <p:cNvPr id="7" name="Picture 6" descr="Table&#10;&#10;Description automatically generated with low confidence">
            <a:extLst>
              <a:ext uri="{FF2B5EF4-FFF2-40B4-BE49-F238E27FC236}">
                <a16:creationId xmlns:a16="http://schemas.microsoft.com/office/drawing/2014/main" id="{9353E95B-932C-09FD-E881-CDD435C83A8A}"/>
              </a:ext>
            </a:extLst>
          </p:cNvPr>
          <p:cNvPicPr>
            <a:picLocks noChangeAspect="1"/>
          </p:cNvPicPr>
          <p:nvPr/>
        </p:nvPicPr>
        <p:blipFill>
          <a:blip r:embed="rId3"/>
          <a:stretch>
            <a:fillRect/>
          </a:stretch>
        </p:blipFill>
        <p:spPr>
          <a:xfrm>
            <a:off x="4886325" y="2375394"/>
            <a:ext cx="5529427" cy="3762173"/>
          </a:xfrm>
          <a:prstGeom prst="rect">
            <a:avLst/>
          </a:prstGeom>
        </p:spPr>
      </p:pic>
      <p:sp>
        <p:nvSpPr>
          <p:cNvPr id="8" name="Title 1">
            <a:extLst>
              <a:ext uri="{FF2B5EF4-FFF2-40B4-BE49-F238E27FC236}">
                <a16:creationId xmlns:a16="http://schemas.microsoft.com/office/drawing/2014/main" id="{AE2C73E9-F331-92DC-A4CC-2A8229CCFB99}"/>
              </a:ext>
            </a:extLst>
          </p:cNvPr>
          <p:cNvSpPr txBox="1">
            <a:spLocks/>
          </p:cNvSpPr>
          <p:nvPr/>
        </p:nvSpPr>
        <p:spPr>
          <a:xfrm>
            <a:off x="1776248" y="5888531"/>
            <a:ext cx="9950103" cy="656418"/>
          </a:xfrm>
          <a:prstGeom prst="rect">
            <a:avLst/>
          </a:prstGeom>
        </p:spPr>
        <p:txBody>
          <a:bodyPr vert="horz" lIns="91440" tIns="45720" rIns="91440" bIns="45720" rtlCol="0" anchor="b">
            <a:normAutofit/>
          </a:bodyPr>
          <a:lst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a:lstStyle>
          <a:p>
            <a:pPr algn="ctr"/>
            <a:r>
              <a:rPr lang="en-US" sz="1800" b="0" dirty="0"/>
              <a:t>SVM Linear and with Smote Models returned accuracy of 94.21</a:t>
            </a:r>
          </a:p>
        </p:txBody>
      </p:sp>
    </p:spTree>
    <p:extLst>
      <p:ext uri="{BB962C8B-B14F-4D97-AF65-F5344CB8AC3E}">
        <p14:creationId xmlns:p14="http://schemas.microsoft.com/office/powerpoint/2010/main" val="16268873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69B48-BCBF-27FC-E938-A98CB95DB41A}"/>
              </a:ext>
            </a:extLst>
          </p:cNvPr>
          <p:cNvSpPr>
            <a:spLocks noGrp="1"/>
          </p:cNvSpPr>
          <p:nvPr>
            <p:ph type="title"/>
          </p:nvPr>
        </p:nvSpPr>
        <p:spPr>
          <a:xfrm>
            <a:off x="1035321" y="79303"/>
            <a:ext cx="9950103" cy="1507376"/>
          </a:xfrm>
        </p:spPr>
        <p:txBody>
          <a:bodyPr/>
          <a:lstStyle/>
          <a:p>
            <a:pPr algn="ctr"/>
            <a:r>
              <a:rPr lang="en-US" b="1" dirty="0"/>
              <a:t>Training the Models</a:t>
            </a:r>
            <a:br>
              <a:rPr lang="en-US" b="1" dirty="0"/>
            </a:br>
            <a:r>
              <a:rPr lang="en-US" b="1" dirty="0"/>
              <a:t>SVM Radical</a:t>
            </a:r>
            <a:endParaRPr lang="en-US" dirty="0"/>
          </a:p>
        </p:txBody>
      </p:sp>
      <p:pic>
        <p:nvPicPr>
          <p:cNvPr id="5" name="Content Placeholder 4" descr="A black and white document&#10;&#10;Description automatically generated with medium confidence">
            <a:extLst>
              <a:ext uri="{FF2B5EF4-FFF2-40B4-BE49-F238E27FC236}">
                <a16:creationId xmlns:a16="http://schemas.microsoft.com/office/drawing/2014/main" id="{0440BED5-7AA5-1442-0B6E-555535B29264}"/>
              </a:ext>
            </a:extLst>
          </p:cNvPr>
          <p:cNvPicPr>
            <a:picLocks noGrp="1" noChangeAspect="1"/>
          </p:cNvPicPr>
          <p:nvPr>
            <p:ph idx="1"/>
          </p:nvPr>
        </p:nvPicPr>
        <p:blipFill>
          <a:blip r:embed="rId2"/>
          <a:stretch>
            <a:fillRect/>
          </a:stretch>
        </p:blipFill>
        <p:spPr>
          <a:xfrm>
            <a:off x="3886199" y="1586679"/>
            <a:ext cx="4602956" cy="3909756"/>
          </a:xfrm>
        </p:spPr>
      </p:pic>
      <p:sp>
        <p:nvSpPr>
          <p:cNvPr id="6" name="Title 1">
            <a:extLst>
              <a:ext uri="{FF2B5EF4-FFF2-40B4-BE49-F238E27FC236}">
                <a16:creationId xmlns:a16="http://schemas.microsoft.com/office/drawing/2014/main" id="{F0C9DC75-1639-456B-2DDF-7DDBFA2D1799}"/>
              </a:ext>
            </a:extLst>
          </p:cNvPr>
          <p:cNvSpPr txBox="1">
            <a:spLocks/>
          </p:cNvSpPr>
          <p:nvPr/>
        </p:nvSpPr>
        <p:spPr>
          <a:xfrm>
            <a:off x="1212625" y="5496435"/>
            <a:ext cx="9950103" cy="656418"/>
          </a:xfrm>
          <a:prstGeom prst="rect">
            <a:avLst/>
          </a:prstGeom>
        </p:spPr>
        <p:txBody>
          <a:bodyPr vert="horz" lIns="91440" tIns="45720" rIns="91440" bIns="45720" rtlCol="0" anchor="b">
            <a:normAutofit/>
          </a:bodyPr>
          <a:lst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a:lstStyle>
          <a:p>
            <a:pPr algn="ctr"/>
            <a:r>
              <a:rPr lang="en-US" sz="1800" b="0" dirty="0"/>
              <a:t>SVM Radical returned accuracy of 96.85</a:t>
            </a:r>
          </a:p>
        </p:txBody>
      </p:sp>
    </p:spTree>
    <p:extLst>
      <p:ext uri="{BB962C8B-B14F-4D97-AF65-F5344CB8AC3E}">
        <p14:creationId xmlns:p14="http://schemas.microsoft.com/office/powerpoint/2010/main" val="31489423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D4541-F376-CB03-F7FD-C4913D5DF188}"/>
              </a:ext>
            </a:extLst>
          </p:cNvPr>
          <p:cNvSpPr>
            <a:spLocks noGrp="1"/>
          </p:cNvSpPr>
          <p:nvPr>
            <p:ph type="title"/>
          </p:nvPr>
        </p:nvSpPr>
        <p:spPr>
          <a:xfrm>
            <a:off x="1077361" y="79303"/>
            <a:ext cx="9950103" cy="1507376"/>
          </a:xfrm>
        </p:spPr>
        <p:txBody>
          <a:bodyPr/>
          <a:lstStyle/>
          <a:p>
            <a:pPr algn="ctr"/>
            <a:r>
              <a:rPr lang="en-US" b="1" dirty="0"/>
              <a:t>Training the Models</a:t>
            </a:r>
            <a:br>
              <a:rPr lang="en-US" b="1" dirty="0"/>
            </a:br>
            <a:r>
              <a:rPr lang="en-US" b="1" dirty="0"/>
              <a:t>Random Forest</a:t>
            </a:r>
            <a:endParaRPr lang="en-US" dirty="0"/>
          </a:p>
        </p:txBody>
      </p:sp>
      <p:sp>
        <p:nvSpPr>
          <p:cNvPr id="6" name="Title 1">
            <a:extLst>
              <a:ext uri="{FF2B5EF4-FFF2-40B4-BE49-F238E27FC236}">
                <a16:creationId xmlns:a16="http://schemas.microsoft.com/office/drawing/2014/main" id="{2A4739F0-1A16-C8C8-3C67-B4482B6B1F81}"/>
              </a:ext>
            </a:extLst>
          </p:cNvPr>
          <p:cNvSpPr txBox="1">
            <a:spLocks/>
          </p:cNvSpPr>
          <p:nvPr/>
        </p:nvSpPr>
        <p:spPr>
          <a:xfrm>
            <a:off x="798287" y="5916195"/>
            <a:ext cx="9950103" cy="656418"/>
          </a:xfrm>
          <a:prstGeom prst="rect">
            <a:avLst/>
          </a:prstGeom>
        </p:spPr>
        <p:txBody>
          <a:bodyPr vert="horz" lIns="91440" tIns="45720" rIns="91440" bIns="45720" rtlCol="0" anchor="b">
            <a:normAutofit/>
          </a:bodyPr>
          <a:lst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a:lstStyle>
          <a:p>
            <a:pPr algn="ctr"/>
            <a:r>
              <a:rPr lang="en-US" sz="1800" b="0" dirty="0"/>
              <a:t>Random Forest returned accuracy of 96.85</a:t>
            </a:r>
          </a:p>
        </p:txBody>
      </p:sp>
      <p:pic>
        <p:nvPicPr>
          <p:cNvPr id="10" name="Content Placeholder 9" descr="A black and white document&#10;&#10;Description automatically generated with low confidence">
            <a:extLst>
              <a:ext uri="{FF2B5EF4-FFF2-40B4-BE49-F238E27FC236}">
                <a16:creationId xmlns:a16="http://schemas.microsoft.com/office/drawing/2014/main" id="{C75D62FB-6DC6-5595-F315-35F8E0F4BB13}"/>
              </a:ext>
            </a:extLst>
          </p:cNvPr>
          <p:cNvPicPr>
            <a:picLocks noGrp="1" noChangeAspect="1"/>
          </p:cNvPicPr>
          <p:nvPr>
            <p:ph idx="1"/>
          </p:nvPr>
        </p:nvPicPr>
        <p:blipFill>
          <a:blip r:embed="rId2"/>
          <a:stretch>
            <a:fillRect/>
          </a:stretch>
        </p:blipFill>
        <p:spPr>
          <a:xfrm>
            <a:off x="2514600" y="1700213"/>
            <a:ext cx="7500938" cy="4457699"/>
          </a:xfrm>
        </p:spPr>
      </p:pic>
    </p:spTree>
    <p:extLst>
      <p:ext uri="{BB962C8B-B14F-4D97-AF65-F5344CB8AC3E}">
        <p14:creationId xmlns:p14="http://schemas.microsoft.com/office/powerpoint/2010/main" val="20015285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1D74C-39F7-B1F5-0ECF-8450E4005B5A}"/>
              </a:ext>
            </a:extLst>
          </p:cNvPr>
          <p:cNvSpPr>
            <a:spLocks noGrp="1"/>
          </p:cNvSpPr>
          <p:nvPr>
            <p:ph type="title"/>
          </p:nvPr>
        </p:nvSpPr>
        <p:spPr>
          <a:xfrm>
            <a:off x="1077361" y="0"/>
            <a:ext cx="9950103" cy="1507376"/>
          </a:xfrm>
        </p:spPr>
        <p:txBody>
          <a:bodyPr/>
          <a:lstStyle/>
          <a:p>
            <a:pPr algn="ctr"/>
            <a:r>
              <a:rPr lang="en-US" b="1" dirty="0"/>
              <a:t>Training the Models</a:t>
            </a:r>
            <a:br>
              <a:rPr lang="en-US" b="1" dirty="0"/>
            </a:br>
            <a:r>
              <a:rPr lang="en-US" b="1" dirty="0"/>
              <a:t>Gradient Boosted model</a:t>
            </a:r>
            <a:endParaRPr lang="en-US" dirty="0"/>
          </a:p>
        </p:txBody>
      </p:sp>
      <p:pic>
        <p:nvPicPr>
          <p:cNvPr id="5" name="Content Placeholder 4" descr="A picture containing text, receipt&#10;&#10;Description automatically generated">
            <a:extLst>
              <a:ext uri="{FF2B5EF4-FFF2-40B4-BE49-F238E27FC236}">
                <a16:creationId xmlns:a16="http://schemas.microsoft.com/office/drawing/2014/main" id="{FE70E704-A3B0-F50B-489A-038D0C5DE7FE}"/>
              </a:ext>
            </a:extLst>
          </p:cNvPr>
          <p:cNvPicPr>
            <a:picLocks noGrp="1" noChangeAspect="1"/>
          </p:cNvPicPr>
          <p:nvPr>
            <p:ph idx="1"/>
          </p:nvPr>
        </p:nvPicPr>
        <p:blipFill>
          <a:blip r:embed="rId2"/>
          <a:stretch>
            <a:fillRect/>
          </a:stretch>
        </p:blipFill>
        <p:spPr>
          <a:xfrm>
            <a:off x="3114675" y="1508124"/>
            <a:ext cx="6157913" cy="3978275"/>
          </a:xfrm>
        </p:spPr>
      </p:pic>
      <p:sp>
        <p:nvSpPr>
          <p:cNvPr id="6" name="Title 1">
            <a:extLst>
              <a:ext uri="{FF2B5EF4-FFF2-40B4-BE49-F238E27FC236}">
                <a16:creationId xmlns:a16="http://schemas.microsoft.com/office/drawing/2014/main" id="{BAAFE858-4051-CD5D-0800-FE3847C579F3}"/>
              </a:ext>
            </a:extLst>
          </p:cNvPr>
          <p:cNvSpPr txBox="1">
            <a:spLocks/>
          </p:cNvSpPr>
          <p:nvPr/>
        </p:nvSpPr>
        <p:spPr>
          <a:xfrm>
            <a:off x="798287" y="5916195"/>
            <a:ext cx="9950103" cy="656418"/>
          </a:xfrm>
          <a:prstGeom prst="rect">
            <a:avLst/>
          </a:prstGeom>
        </p:spPr>
        <p:txBody>
          <a:bodyPr vert="horz" lIns="91440" tIns="45720" rIns="91440" bIns="45720" rtlCol="0" anchor="b">
            <a:normAutofit/>
          </a:bodyPr>
          <a:lst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a:lstStyle>
          <a:p>
            <a:pPr algn="ctr"/>
            <a:r>
              <a:rPr lang="en-US" sz="1800" b="0" dirty="0"/>
              <a:t>GB Tree Model returned accuracy of 96.98</a:t>
            </a:r>
          </a:p>
        </p:txBody>
      </p:sp>
    </p:spTree>
    <p:extLst>
      <p:ext uri="{BB962C8B-B14F-4D97-AF65-F5344CB8AC3E}">
        <p14:creationId xmlns:p14="http://schemas.microsoft.com/office/powerpoint/2010/main" val="5250890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2C64F-F315-5BB0-B7A1-7B823A0264C4}"/>
              </a:ext>
            </a:extLst>
          </p:cNvPr>
          <p:cNvSpPr>
            <a:spLocks noGrp="1"/>
          </p:cNvSpPr>
          <p:nvPr>
            <p:ph type="title"/>
          </p:nvPr>
        </p:nvSpPr>
        <p:spPr/>
        <p:txBody>
          <a:bodyPr>
            <a:normAutofit fontScale="90000"/>
          </a:bodyPr>
          <a:lstStyle/>
          <a:p>
            <a:pPr algn="ctr"/>
            <a:r>
              <a:rPr lang="en-US" b="1" dirty="0"/>
              <a:t>Training the Models</a:t>
            </a:r>
            <a:br>
              <a:rPr lang="en-US" b="1" dirty="0"/>
            </a:br>
            <a:r>
              <a:rPr lang="en-US" b="1" dirty="0" err="1"/>
              <a:t>eXtreme</a:t>
            </a:r>
            <a:r>
              <a:rPr lang="en-US" b="1" dirty="0"/>
              <a:t> Gradient Boosted model</a:t>
            </a:r>
            <a:r>
              <a:rPr lang="en-US" dirty="0"/>
              <a:t> </a:t>
            </a:r>
            <a:br>
              <a:rPr lang="en-US" dirty="0"/>
            </a:br>
            <a:endParaRPr lang="en-US" dirty="0"/>
          </a:p>
        </p:txBody>
      </p:sp>
      <p:pic>
        <p:nvPicPr>
          <p:cNvPr id="5" name="Content Placeholder 4" descr="Text&#10;&#10;Description automatically generated">
            <a:extLst>
              <a:ext uri="{FF2B5EF4-FFF2-40B4-BE49-F238E27FC236}">
                <a16:creationId xmlns:a16="http://schemas.microsoft.com/office/drawing/2014/main" id="{6B27F6E2-E0AB-2906-9BCC-9AF92FBA5FDA}"/>
              </a:ext>
            </a:extLst>
          </p:cNvPr>
          <p:cNvPicPr>
            <a:picLocks noGrp="1" noChangeAspect="1"/>
          </p:cNvPicPr>
          <p:nvPr>
            <p:ph idx="1"/>
          </p:nvPr>
        </p:nvPicPr>
        <p:blipFill>
          <a:blip r:embed="rId2"/>
          <a:stretch>
            <a:fillRect/>
          </a:stretch>
        </p:blipFill>
        <p:spPr>
          <a:xfrm>
            <a:off x="3266886" y="1727201"/>
            <a:ext cx="6734364" cy="4296065"/>
          </a:xfrm>
        </p:spPr>
      </p:pic>
      <p:sp>
        <p:nvSpPr>
          <p:cNvPr id="6" name="Title 1">
            <a:extLst>
              <a:ext uri="{FF2B5EF4-FFF2-40B4-BE49-F238E27FC236}">
                <a16:creationId xmlns:a16="http://schemas.microsoft.com/office/drawing/2014/main" id="{21EE1624-AC55-BE87-2D45-A1792D148926}"/>
              </a:ext>
            </a:extLst>
          </p:cNvPr>
          <p:cNvSpPr txBox="1">
            <a:spLocks/>
          </p:cNvSpPr>
          <p:nvPr/>
        </p:nvSpPr>
        <p:spPr>
          <a:xfrm>
            <a:off x="798287" y="5916195"/>
            <a:ext cx="9950103" cy="656418"/>
          </a:xfrm>
          <a:prstGeom prst="rect">
            <a:avLst/>
          </a:prstGeom>
        </p:spPr>
        <p:txBody>
          <a:bodyPr vert="horz" lIns="91440" tIns="45720" rIns="91440" bIns="45720" rtlCol="0" anchor="b">
            <a:normAutofit/>
          </a:bodyPr>
          <a:lst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a:lstStyle>
          <a:p>
            <a:pPr algn="ctr"/>
            <a:r>
              <a:rPr lang="en-US" sz="1800" b="0" dirty="0"/>
              <a:t>XGB Tree Model returned accuracy of 99.91</a:t>
            </a:r>
          </a:p>
        </p:txBody>
      </p:sp>
    </p:spTree>
    <p:extLst>
      <p:ext uri="{BB962C8B-B14F-4D97-AF65-F5344CB8AC3E}">
        <p14:creationId xmlns:p14="http://schemas.microsoft.com/office/powerpoint/2010/main" val="1336039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280BB-4011-541E-8CEC-48A0E9D5BF4A}"/>
              </a:ext>
            </a:extLst>
          </p:cNvPr>
          <p:cNvSpPr>
            <a:spLocks noGrp="1"/>
          </p:cNvSpPr>
          <p:nvPr>
            <p:ph type="title"/>
          </p:nvPr>
        </p:nvSpPr>
        <p:spPr>
          <a:xfrm>
            <a:off x="1077362" y="720434"/>
            <a:ext cx="9950103" cy="992752"/>
          </a:xfrm>
        </p:spPr>
        <p:txBody>
          <a:bodyPr>
            <a:normAutofit fontScale="90000"/>
          </a:bodyPr>
          <a:lstStyle/>
          <a:p>
            <a:pPr algn="ctr"/>
            <a:r>
              <a:rPr lang="en-US" b="1" dirty="0"/>
              <a:t>Training the Models</a:t>
            </a:r>
            <a:br>
              <a:rPr lang="en-US" b="1" dirty="0"/>
            </a:br>
            <a:r>
              <a:rPr lang="en-US" b="1" dirty="0"/>
              <a:t>Neural Network Model</a:t>
            </a:r>
            <a:br>
              <a:rPr lang="en-US" dirty="0"/>
            </a:br>
            <a:endParaRPr lang="en-US" dirty="0"/>
          </a:p>
        </p:txBody>
      </p:sp>
      <p:pic>
        <p:nvPicPr>
          <p:cNvPr id="5" name="Content Placeholder 4" descr="Chart&#10;&#10;Description automatically generated">
            <a:extLst>
              <a:ext uri="{FF2B5EF4-FFF2-40B4-BE49-F238E27FC236}">
                <a16:creationId xmlns:a16="http://schemas.microsoft.com/office/drawing/2014/main" id="{7467223E-A886-94CB-E1EE-5353E6EDAE91}"/>
              </a:ext>
            </a:extLst>
          </p:cNvPr>
          <p:cNvPicPr>
            <a:picLocks noGrp="1" noChangeAspect="1"/>
          </p:cNvPicPr>
          <p:nvPr>
            <p:ph idx="1"/>
          </p:nvPr>
        </p:nvPicPr>
        <p:blipFill>
          <a:blip r:embed="rId2"/>
          <a:stretch>
            <a:fillRect/>
          </a:stretch>
        </p:blipFill>
        <p:spPr>
          <a:xfrm>
            <a:off x="402453" y="1216809"/>
            <a:ext cx="5693547" cy="4920757"/>
          </a:xfrm>
        </p:spPr>
      </p:pic>
      <p:pic>
        <p:nvPicPr>
          <p:cNvPr id="7" name="Picture 6" descr="Table&#10;&#10;Description automatically generated">
            <a:extLst>
              <a:ext uri="{FF2B5EF4-FFF2-40B4-BE49-F238E27FC236}">
                <a16:creationId xmlns:a16="http://schemas.microsoft.com/office/drawing/2014/main" id="{820FF348-5EED-7E41-9F17-2762E8435EB7}"/>
              </a:ext>
            </a:extLst>
          </p:cNvPr>
          <p:cNvPicPr>
            <a:picLocks noChangeAspect="1"/>
          </p:cNvPicPr>
          <p:nvPr/>
        </p:nvPicPr>
        <p:blipFill>
          <a:blip r:embed="rId3"/>
          <a:stretch>
            <a:fillRect/>
          </a:stretch>
        </p:blipFill>
        <p:spPr>
          <a:xfrm>
            <a:off x="5157786" y="1216810"/>
            <a:ext cx="5186364" cy="4920756"/>
          </a:xfrm>
          <a:prstGeom prst="rect">
            <a:avLst/>
          </a:prstGeom>
        </p:spPr>
      </p:pic>
      <p:sp>
        <p:nvSpPr>
          <p:cNvPr id="10" name="Title 1">
            <a:extLst>
              <a:ext uri="{FF2B5EF4-FFF2-40B4-BE49-F238E27FC236}">
                <a16:creationId xmlns:a16="http://schemas.microsoft.com/office/drawing/2014/main" id="{6BB8A43F-793B-C92D-0C25-07E1FA77F0E1}"/>
              </a:ext>
            </a:extLst>
          </p:cNvPr>
          <p:cNvSpPr txBox="1">
            <a:spLocks/>
          </p:cNvSpPr>
          <p:nvPr/>
        </p:nvSpPr>
        <p:spPr>
          <a:xfrm>
            <a:off x="798287" y="5916195"/>
            <a:ext cx="9950103" cy="656418"/>
          </a:xfrm>
          <a:prstGeom prst="rect">
            <a:avLst/>
          </a:prstGeom>
        </p:spPr>
        <p:txBody>
          <a:bodyPr vert="horz" lIns="91440" tIns="45720" rIns="91440" bIns="45720" rtlCol="0" anchor="b">
            <a:normAutofit/>
          </a:bodyPr>
          <a:lst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a:lstStyle>
          <a:p>
            <a:pPr algn="ctr"/>
            <a:r>
              <a:rPr lang="en-US" sz="1800" b="0" dirty="0"/>
              <a:t>Neural Network Model returned accuracy of 90.7</a:t>
            </a:r>
          </a:p>
        </p:txBody>
      </p:sp>
    </p:spTree>
    <p:extLst>
      <p:ext uri="{BB962C8B-B14F-4D97-AF65-F5344CB8AC3E}">
        <p14:creationId xmlns:p14="http://schemas.microsoft.com/office/powerpoint/2010/main" val="35316290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51C18-F0EE-7F76-AC0E-FA74058AA533}"/>
              </a:ext>
            </a:extLst>
          </p:cNvPr>
          <p:cNvSpPr>
            <a:spLocks noGrp="1"/>
          </p:cNvSpPr>
          <p:nvPr>
            <p:ph type="title"/>
          </p:nvPr>
        </p:nvSpPr>
        <p:spPr/>
        <p:txBody>
          <a:bodyPr/>
          <a:lstStyle/>
          <a:p>
            <a:pPr algn="ctr"/>
            <a:r>
              <a:rPr lang="en-US" dirty="0"/>
              <a:t>Project Description</a:t>
            </a:r>
          </a:p>
        </p:txBody>
      </p:sp>
      <p:sp>
        <p:nvSpPr>
          <p:cNvPr id="3" name="Content Placeholder 2">
            <a:extLst>
              <a:ext uri="{FF2B5EF4-FFF2-40B4-BE49-F238E27FC236}">
                <a16:creationId xmlns:a16="http://schemas.microsoft.com/office/drawing/2014/main" id="{5C6C21E9-6096-0B75-8883-7D2774D5961A}"/>
              </a:ext>
            </a:extLst>
          </p:cNvPr>
          <p:cNvSpPr>
            <a:spLocks noGrp="1"/>
          </p:cNvSpPr>
          <p:nvPr>
            <p:ph idx="1"/>
          </p:nvPr>
        </p:nvSpPr>
        <p:spPr/>
        <p:txBody>
          <a:bodyPr>
            <a:normAutofit lnSpcReduction="10000"/>
          </a:bodyPr>
          <a:lstStyle/>
          <a:p>
            <a:r>
              <a:rPr lang="en-US" sz="2000" b="1" i="0" u="none" strike="noStrike" dirty="0">
                <a:solidFill>
                  <a:srgbClr val="374151"/>
                </a:solidFill>
                <a:effectLst/>
              </a:rPr>
              <a:t>Purpose: </a:t>
            </a:r>
            <a:r>
              <a:rPr lang="en-US" sz="2000" b="0" i="0" u="none" strike="noStrike" dirty="0">
                <a:solidFill>
                  <a:srgbClr val="374151"/>
                </a:solidFill>
                <a:effectLst/>
              </a:rPr>
              <a:t>The purpose of this project is to develop an effective credit card fraud detection system using machine learning techniques.</a:t>
            </a:r>
            <a:endParaRPr lang="en-US" sz="2000" dirty="0">
              <a:solidFill>
                <a:srgbClr val="374151"/>
              </a:solidFill>
            </a:endParaRPr>
          </a:p>
          <a:p>
            <a:pPr algn="l">
              <a:buFont typeface="Arial" panose="020B0604020202020204" pitchFamily="34" charset="0"/>
              <a:buChar char="•"/>
            </a:pPr>
            <a:r>
              <a:rPr lang="en-US" sz="2000" b="1" i="0" u="none" strike="noStrike" dirty="0">
                <a:solidFill>
                  <a:srgbClr val="374151"/>
                </a:solidFill>
                <a:effectLst/>
              </a:rPr>
              <a:t>Importance</a:t>
            </a:r>
            <a:r>
              <a:rPr lang="en-US" sz="2000" b="0" i="0" u="none" strike="noStrike" dirty="0">
                <a:solidFill>
                  <a:srgbClr val="374151"/>
                </a:solidFill>
                <a:effectLst/>
              </a:rPr>
              <a:t>: Credit card fraud is a significant concern for financial institutions and cardholders, leading to financial losses and compromised security. Our project aims to mitigate these risks by implementing advanced algorithms for fraud detection.</a:t>
            </a:r>
          </a:p>
          <a:p>
            <a:pPr algn="l">
              <a:buFont typeface="Arial" panose="020B0604020202020204" pitchFamily="34" charset="0"/>
              <a:buChar char="•"/>
            </a:pPr>
            <a:r>
              <a:rPr lang="en-US" sz="2000" b="1" i="0" u="none" strike="noStrike" dirty="0">
                <a:solidFill>
                  <a:srgbClr val="374151"/>
                </a:solidFill>
                <a:effectLst/>
              </a:rPr>
              <a:t>Objective</a:t>
            </a:r>
            <a:r>
              <a:rPr lang="en-US" sz="2000" b="0" i="0" u="none" strike="noStrike" dirty="0">
                <a:solidFill>
                  <a:srgbClr val="374151"/>
                </a:solidFill>
                <a:effectLst/>
              </a:rPr>
              <a:t>: Our objective is to create a robust and accurate fraud detection model that can classify transactions as either fraudulent or legitimate in real-time, enabling timely preventive actions.</a:t>
            </a:r>
          </a:p>
          <a:p>
            <a:endParaRPr lang="en-US" dirty="0"/>
          </a:p>
          <a:p>
            <a:pPr marL="0" indent="0">
              <a:buNone/>
            </a:pPr>
            <a:endParaRPr lang="en-US" dirty="0"/>
          </a:p>
        </p:txBody>
      </p:sp>
    </p:spTree>
    <p:extLst>
      <p:ext uri="{BB962C8B-B14F-4D97-AF65-F5344CB8AC3E}">
        <p14:creationId xmlns:p14="http://schemas.microsoft.com/office/powerpoint/2010/main" val="29807713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85EAD-7CA2-28E1-6C28-99F07F3669E6}"/>
              </a:ext>
            </a:extLst>
          </p:cNvPr>
          <p:cNvSpPr>
            <a:spLocks noGrp="1"/>
          </p:cNvSpPr>
          <p:nvPr>
            <p:ph type="title"/>
          </p:nvPr>
        </p:nvSpPr>
        <p:spPr>
          <a:xfrm>
            <a:off x="1077362" y="0"/>
            <a:ext cx="9950103" cy="1507376"/>
          </a:xfrm>
        </p:spPr>
        <p:txBody>
          <a:bodyPr>
            <a:normAutofit fontScale="90000"/>
          </a:bodyPr>
          <a:lstStyle/>
          <a:p>
            <a:pPr algn="ctr"/>
            <a:r>
              <a:rPr lang="en-US" b="1" dirty="0"/>
              <a:t>Training the Models</a:t>
            </a:r>
            <a:br>
              <a:rPr lang="en-US" b="1" dirty="0"/>
            </a:br>
            <a:r>
              <a:rPr lang="en-US" b="1" dirty="0"/>
              <a:t>Neural Network Model with Class weight</a:t>
            </a:r>
            <a:br>
              <a:rPr lang="en-US" dirty="0"/>
            </a:br>
            <a:endParaRPr lang="en-US" dirty="0"/>
          </a:p>
        </p:txBody>
      </p:sp>
      <p:pic>
        <p:nvPicPr>
          <p:cNvPr id="5" name="Content Placeholder 4" descr="Chart&#10;&#10;Description automatically generated">
            <a:extLst>
              <a:ext uri="{FF2B5EF4-FFF2-40B4-BE49-F238E27FC236}">
                <a16:creationId xmlns:a16="http://schemas.microsoft.com/office/drawing/2014/main" id="{660731A9-D512-77BA-74FE-913EB553BD45}"/>
              </a:ext>
            </a:extLst>
          </p:cNvPr>
          <p:cNvPicPr>
            <a:picLocks noGrp="1" noChangeAspect="1"/>
          </p:cNvPicPr>
          <p:nvPr>
            <p:ph idx="1"/>
          </p:nvPr>
        </p:nvPicPr>
        <p:blipFill>
          <a:blip r:embed="rId2"/>
          <a:stretch>
            <a:fillRect/>
          </a:stretch>
        </p:blipFill>
        <p:spPr>
          <a:xfrm>
            <a:off x="1077362" y="979488"/>
            <a:ext cx="5910871" cy="5006975"/>
          </a:xfrm>
        </p:spPr>
      </p:pic>
      <p:pic>
        <p:nvPicPr>
          <p:cNvPr id="9" name="Picture 8" descr="A close-up of a document&#10;&#10;Description automatically generated with medium confidence">
            <a:extLst>
              <a:ext uri="{FF2B5EF4-FFF2-40B4-BE49-F238E27FC236}">
                <a16:creationId xmlns:a16="http://schemas.microsoft.com/office/drawing/2014/main" id="{CD2FAD35-16E6-DD9B-50FF-49A5B1157710}"/>
              </a:ext>
            </a:extLst>
          </p:cNvPr>
          <p:cNvPicPr>
            <a:picLocks noChangeAspect="1"/>
          </p:cNvPicPr>
          <p:nvPr/>
        </p:nvPicPr>
        <p:blipFill>
          <a:blip r:embed="rId3"/>
          <a:stretch>
            <a:fillRect/>
          </a:stretch>
        </p:blipFill>
        <p:spPr>
          <a:xfrm>
            <a:off x="6415088" y="979488"/>
            <a:ext cx="4900612" cy="5006975"/>
          </a:xfrm>
          <a:prstGeom prst="rect">
            <a:avLst/>
          </a:prstGeom>
        </p:spPr>
      </p:pic>
      <p:sp>
        <p:nvSpPr>
          <p:cNvPr id="10" name="Title 1">
            <a:extLst>
              <a:ext uri="{FF2B5EF4-FFF2-40B4-BE49-F238E27FC236}">
                <a16:creationId xmlns:a16="http://schemas.microsoft.com/office/drawing/2014/main" id="{4D9F5D61-11D8-7466-90E4-AE83C83909A0}"/>
              </a:ext>
            </a:extLst>
          </p:cNvPr>
          <p:cNvSpPr txBox="1">
            <a:spLocks/>
          </p:cNvSpPr>
          <p:nvPr/>
        </p:nvSpPr>
        <p:spPr>
          <a:xfrm>
            <a:off x="784000" y="5878512"/>
            <a:ext cx="9950103" cy="656418"/>
          </a:xfrm>
          <a:prstGeom prst="rect">
            <a:avLst/>
          </a:prstGeom>
        </p:spPr>
        <p:txBody>
          <a:bodyPr vert="horz" lIns="91440" tIns="45720" rIns="91440" bIns="45720" rtlCol="0" anchor="b">
            <a:normAutofit/>
          </a:bodyPr>
          <a:lst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a:lstStyle>
          <a:p>
            <a:pPr algn="ctr"/>
            <a:r>
              <a:rPr lang="en-US" sz="1800" b="0" dirty="0"/>
              <a:t>Neural Network Model returned accuracy of 92.64</a:t>
            </a:r>
          </a:p>
        </p:txBody>
      </p:sp>
    </p:spTree>
    <p:extLst>
      <p:ext uri="{BB962C8B-B14F-4D97-AF65-F5344CB8AC3E}">
        <p14:creationId xmlns:p14="http://schemas.microsoft.com/office/powerpoint/2010/main" val="401651987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AE192E3E-68A9-4F36-936C-1C8D0B9EF1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5589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30" name="Rectangle 29">
            <a:extLst>
              <a:ext uri="{FF2B5EF4-FFF2-40B4-BE49-F238E27FC236}">
                <a16:creationId xmlns:a16="http://schemas.microsoft.com/office/drawing/2014/main" id="{998D6E90-577B-4973-B60A-2700290E68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AC655D-620D-EC14-8661-ED22DECB35DA}"/>
              </a:ext>
            </a:extLst>
          </p:cNvPr>
          <p:cNvSpPr>
            <a:spLocks noGrp="1"/>
          </p:cNvSpPr>
          <p:nvPr>
            <p:ph type="title"/>
          </p:nvPr>
        </p:nvSpPr>
        <p:spPr>
          <a:xfrm>
            <a:off x="1084728" y="1597961"/>
            <a:ext cx="2628969" cy="3162300"/>
          </a:xfrm>
        </p:spPr>
        <p:txBody>
          <a:bodyPr vert="horz" lIns="91440" tIns="45720" rIns="91440" bIns="45720" rtlCol="0" anchor="t">
            <a:normAutofit/>
          </a:bodyPr>
          <a:lstStyle/>
          <a:p>
            <a:r>
              <a:rPr lang="en-US" sz="2400"/>
              <a:t>Results </a:t>
            </a:r>
            <a:br>
              <a:rPr lang="en-US" sz="2400"/>
            </a:br>
            <a:endParaRPr lang="en-US" sz="2400"/>
          </a:p>
        </p:txBody>
      </p:sp>
      <p:sp>
        <p:nvSpPr>
          <p:cNvPr id="9" name="Content Placeholder 8">
            <a:extLst>
              <a:ext uri="{FF2B5EF4-FFF2-40B4-BE49-F238E27FC236}">
                <a16:creationId xmlns:a16="http://schemas.microsoft.com/office/drawing/2014/main" id="{DA569772-5914-93A9-6E52-90A9A74E8DA5}"/>
              </a:ext>
            </a:extLst>
          </p:cNvPr>
          <p:cNvSpPr>
            <a:spLocks noGrp="1"/>
          </p:cNvSpPr>
          <p:nvPr>
            <p:ph idx="1"/>
          </p:nvPr>
        </p:nvSpPr>
        <p:spPr>
          <a:xfrm>
            <a:off x="1084728" y="4902489"/>
            <a:ext cx="2628969" cy="985075"/>
          </a:xfrm>
        </p:spPr>
        <p:txBody>
          <a:bodyPr vert="horz" lIns="91440" tIns="45720" rIns="91440" bIns="45720" rtlCol="0" anchor="b">
            <a:normAutofit/>
          </a:bodyPr>
          <a:lstStyle/>
          <a:p>
            <a:pPr marL="0" indent="0">
              <a:buNone/>
            </a:pPr>
            <a:r>
              <a:rPr lang="en-US" sz="1600"/>
              <a:t>Random Forest performed the best with 99.99% accuracy.</a:t>
            </a:r>
          </a:p>
        </p:txBody>
      </p:sp>
      <p:sp>
        <p:nvSpPr>
          <p:cNvPr id="32" name="Freeform: Shape 31">
            <a:extLst>
              <a:ext uri="{FF2B5EF4-FFF2-40B4-BE49-F238E27FC236}">
                <a16:creationId xmlns:a16="http://schemas.microsoft.com/office/drawing/2014/main" id="{3FA95682-BEE6-4B33-BA34-7E7BE49782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5589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Picture 6" descr="Text&#10;&#10;Description automatically generated">
            <a:extLst>
              <a:ext uri="{FF2B5EF4-FFF2-40B4-BE49-F238E27FC236}">
                <a16:creationId xmlns:a16="http://schemas.microsoft.com/office/drawing/2014/main" id="{412C7D24-8A82-8454-8DC9-9555C8E1C8BD}"/>
              </a:ext>
            </a:extLst>
          </p:cNvPr>
          <p:cNvPicPr>
            <a:picLocks noChangeAspect="1"/>
          </p:cNvPicPr>
          <p:nvPr/>
        </p:nvPicPr>
        <p:blipFill>
          <a:blip r:embed="rId2"/>
          <a:stretch>
            <a:fillRect/>
          </a:stretch>
        </p:blipFill>
        <p:spPr>
          <a:xfrm>
            <a:off x="5925978" y="914199"/>
            <a:ext cx="3682099" cy="4975810"/>
          </a:xfrm>
          <a:prstGeom prst="rect">
            <a:avLst/>
          </a:prstGeom>
        </p:spPr>
      </p:pic>
    </p:spTree>
    <p:extLst>
      <p:ext uri="{BB962C8B-B14F-4D97-AF65-F5344CB8AC3E}">
        <p14:creationId xmlns:p14="http://schemas.microsoft.com/office/powerpoint/2010/main" val="42530785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9BB97-9F29-4600-8852-03813CE229F6}"/>
              </a:ext>
            </a:extLst>
          </p:cNvPr>
          <p:cNvSpPr>
            <a:spLocks noGrp="1"/>
          </p:cNvSpPr>
          <p:nvPr>
            <p:ph type="title"/>
          </p:nvPr>
        </p:nvSpPr>
        <p:spPr>
          <a:xfrm>
            <a:off x="1077362" y="0"/>
            <a:ext cx="9950103" cy="1507376"/>
          </a:xfrm>
        </p:spPr>
        <p:txBody>
          <a:bodyPr/>
          <a:lstStyle/>
          <a:p>
            <a:pPr algn="ctr"/>
            <a:r>
              <a:rPr lang="en-US" sz="3200" dirty="0"/>
              <a:t>Data Exploration and Preprocessing</a:t>
            </a:r>
            <a:endParaRPr lang="en-US" dirty="0"/>
          </a:p>
        </p:txBody>
      </p:sp>
      <p:sp>
        <p:nvSpPr>
          <p:cNvPr id="3" name="Content Placeholder 2">
            <a:extLst>
              <a:ext uri="{FF2B5EF4-FFF2-40B4-BE49-F238E27FC236}">
                <a16:creationId xmlns:a16="http://schemas.microsoft.com/office/drawing/2014/main" id="{30C9E4CC-0E6D-17BD-0AA4-6B2B643A1A3A}"/>
              </a:ext>
            </a:extLst>
          </p:cNvPr>
          <p:cNvSpPr>
            <a:spLocks noGrp="1"/>
          </p:cNvSpPr>
          <p:nvPr>
            <p:ph idx="1"/>
          </p:nvPr>
        </p:nvSpPr>
        <p:spPr>
          <a:xfrm>
            <a:off x="1077361" y="1672242"/>
            <a:ext cx="9950103" cy="4350185"/>
          </a:xfrm>
        </p:spPr>
        <p:txBody>
          <a:bodyPr>
            <a:noAutofit/>
          </a:bodyPr>
          <a:lstStyle/>
          <a:p>
            <a:r>
              <a:rPr lang="en-US" i="0" u="none" strike="noStrike" dirty="0">
                <a:solidFill>
                  <a:srgbClr val="374151"/>
                </a:solidFill>
                <a:effectLst/>
              </a:rPr>
              <a:t>The dataset comprises credit card transactions made by European cardholders in September 2013. It covers a span of two days, with a total of 284,807 transactions. Within this dataset, there are 492 instances of fraudulent transactions, indicating a highly imbalanced class distribution. Specifically, the positive class (frauds) accounts for only 0.172% of all transactions.</a:t>
            </a:r>
          </a:p>
          <a:p>
            <a:r>
              <a:rPr lang="en-US" dirty="0"/>
              <a:t>The response variable is denoted by the feature 'Class,' which takes a value of 1 in cases of fraud and 0 otherwise.</a:t>
            </a:r>
          </a:p>
          <a:p>
            <a:r>
              <a:rPr lang="en-US" dirty="0"/>
              <a:t>There are 31 variables in the dataset</a:t>
            </a:r>
          </a:p>
          <a:p>
            <a:r>
              <a:rPr lang="en-US" sz="1800" dirty="0"/>
              <a:t>There are no missing values</a:t>
            </a:r>
          </a:p>
          <a:p>
            <a:r>
              <a:rPr lang="en-US" dirty="0"/>
              <a:t>The dataset was obtained from Kaggle.com and the dataset link is below</a:t>
            </a:r>
            <a:br>
              <a:rPr lang="en-US" dirty="0"/>
            </a:br>
            <a:r>
              <a:rPr lang="en-US" dirty="0">
                <a:hlinkClick r:id="rId2"/>
              </a:rPr>
              <a:t>CreditCardFraudDataset</a:t>
            </a:r>
            <a:br>
              <a:rPr lang="en-US" dirty="0"/>
            </a:br>
            <a:endParaRPr lang="en-US" dirty="0"/>
          </a:p>
          <a:p>
            <a:endParaRPr lang="en-US" dirty="0"/>
          </a:p>
        </p:txBody>
      </p:sp>
    </p:spTree>
    <p:extLst>
      <p:ext uri="{BB962C8B-B14F-4D97-AF65-F5344CB8AC3E}">
        <p14:creationId xmlns:p14="http://schemas.microsoft.com/office/powerpoint/2010/main" val="2162102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609F35-6E67-32E2-A6F1-7F128A865EB8}"/>
              </a:ext>
            </a:extLst>
          </p:cNvPr>
          <p:cNvSpPr>
            <a:spLocks noGrp="1"/>
          </p:cNvSpPr>
          <p:nvPr>
            <p:ph type="title"/>
          </p:nvPr>
        </p:nvSpPr>
        <p:spPr/>
        <p:txBody>
          <a:bodyPr/>
          <a:lstStyle/>
          <a:p>
            <a:pPr algn="ctr"/>
            <a:r>
              <a:rPr lang="en-US" sz="3200" dirty="0"/>
              <a:t>Data Exploration and Preprocessing</a:t>
            </a:r>
            <a:br>
              <a:rPr lang="en-US" sz="3200" dirty="0"/>
            </a:br>
            <a:endParaRPr lang="en-US" dirty="0"/>
          </a:p>
        </p:txBody>
      </p:sp>
      <p:sp>
        <p:nvSpPr>
          <p:cNvPr id="10" name="Content Placeholder 2">
            <a:extLst>
              <a:ext uri="{FF2B5EF4-FFF2-40B4-BE49-F238E27FC236}">
                <a16:creationId xmlns:a16="http://schemas.microsoft.com/office/drawing/2014/main" id="{FDD7D159-E5B6-C873-7381-C2B27433DC54}"/>
              </a:ext>
            </a:extLst>
          </p:cNvPr>
          <p:cNvSpPr txBox="1">
            <a:spLocks/>
          </p:cNvSpPr>
          <p:nvPr/>
        </p:nvSpPr>
        <p:spPr>
          <a:xfrm>
            <a:off x="875532" y="2442430"/>
            <a:ext cx="10353762" cy="36951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900" b="0" i="0" u="none" strike="noStrike" kern="1200" cap="none" spc="0" normalizeH="0" baseline="0" noProof="0" dirty="0">
                <a:ln>
                  <a:noFill/>
                </a:ln>
                <a:effectLst/>
                <a:uLnTx/>
                <a:uFillTx/>
                <a:ea typeface="+mn-ea"/>
                <a:cs typeface="+mn-cs"/>
              </a:rPr>
              <a:t>The variables are: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lang="en-US" sz="1900" dirty="0"/>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lang="en-US" sz="1900" dirty="0"/>
          </a:p>
          <a:p>
            <a:pPr marL="0" marR="0" lvl="0" indent="0" algn="l" defTabSz="914400" rtl="0" eaLnBrk="1" fontAlgn="auto" latinLnBrk="0" hangingPunct="1">
              <a:lnSpc>
                <a:spcPct val="90000"/>
              </a:lnSpc>
              <a:spcBef>
                <a:spcPts val="1000"/>
              </a:spcBef>
              <a:spcAft>
                <a:spcPts val="0"/>
              </a:spcAft>
              <a:buClrTx/>
              <a:buSzTx/>
              <a:buNone/>
              <a:tabLst/>
              <a:defRPr/>
            </a:pPr>
            <a:endParaRPr lang="en-US" sz="1900" dirty="0"/>
          </a:p>
          <a:p>
            <a:pPr marL="0" marR="0" lvl="0" indent="0" algn="l" defTabSz="914400" rtl="0" eaLnBrk="1" fontAlgn="auto" latinLnBrk="0" hangingPunct="1">
              <a:lnSpc>
                <a:spcPct val="90000"/>
              </a:lnSpc>
              <a:spcBef>
                <a:spcPts val="1000"/>
              </a:spcBef>
              <a:spcAft>
                <a:spcPts val="0"/>
              </a:spcAft>
              <a:buClrTx/>
              <a:buSzTx/>
              <a:buNone/>
              <a:tabLst/>
              <a:defRPr/>
            </a:pPr>
            <a:endParaRPr lang="en-US" sz="1900" dirty="0"/>
          </a:p>
          <a:p>
            <a:r>
              <a:rPr kumimoji="0" lang="en-US" sz="1900" b="0" i="0" u="none" strike="noStrike" kern="1200" cap="none" spc="0" normalizeH="0" baseline="0" noProof="0" dirty="0">
                <a:ln>
                  <a:noFill/>
                </a:ln>
                <a:effectLst/>
                <a:uLnTx/>
                <a:uFillTx/>
                <a:ea typeface="+mn-ea"/>
                <a:cs typeface="+mn-cs"/>
              </a:rPr>
              <a:t>Variables that are less correlated were removed and below variables are considered for further preprocessing (</a:t>
            </a:r>
            <a:r>
              <a:rPr lang="en-US" sz="1900" dirty="0">
                <a:effectLst/>
              </a:rPr>
              <a:t>V3, V4, V7, V10, V12, V14, V16, V17, Class)</a:t>
            </a:r>
            <a:endParaRPr kumimoji="0" lang="en-US" sz="1900" b="0" i="0" u="none" strike="noStrike" kern="1200" cap="none" spc="0" normalizeH="0" baseline="0" noProof="0" dirty="0">
              <a:ln>
                <a:noFill/>
              </a:ln>
              <a:effectLst/>
              <a:uLnTx/>
              <a:uFillTx/>
              <a:ea typeface="+mn-ea"/>
              <a:cs typeface="+mn-cs"/>
            </a:endParaRPr>
          </a:p>
          <a:p>
            <a:r>
              <a:rPr lang="en-US" sz="1900" dirty="0"/>
              <a:t>Features V1, V2, … V28 are the principal components obtained with PCA, the only features which have not been transformed with PCA are 'Time' and 'Amount’.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400" b="0" i="0" u="none" strike="noStrike" kern="1200" cap="none" spc="0" normalizeH="0" baseline="0" noProof="0" dirty="0">
              <a:ln>
                <a:noFill/>
              </a:ln>
              <a:effectLst/>
              <a:uLnTx/>
              <a:uFillTx/>
              <a:ea typeface="+mn-ea"/>
              <a:cs typeface="+mn-cs"/>
            </a:endParaRPr>
          </a:p>
        </p:txBody>
      </p:sp>
      <p:sp>
        <p:nvSpPr>
          <p:cNvPr id="14" name="TextBox 13">
            <a:extLst>
              <a:ext uri="{FF2B5EF4-FFF2-40B4-BE49-F238E27FC236}">
                <a16:creationId xmlns:a16="http://schemas.microsoft.com/office/drawing/2014/main" id="{478AD895-724F-BA8F-75F4-BCB616E020E9}"/>
              </a:ext>
            </a:extLst>
          </p:cNvPr>
          <p:cNvSpPr txBox="1"/>
          <p:nvPr/>
        </p:nvSpPr>
        <p:spPr>
          <a:xfrm>
            <a:off x="2498458" y="2720338"/>
            <a:ext cx="7195083" cy="1569660"/>
          </a:xfrm>
          <a:prstGeom prst="rect">
            <a:avLst/>
          </a:prstGeom>
          <a:noFill/>
        </p:spPr>
        <p:txBody>
          <a:bodyPr wrap="square" numCol="2" spcCol="457200" rtlCol="0">
            <a:spAutoFit/>
          </a:bodyPr>
          <a:lstStyle/>
          <a:p>
            <a:pPr marL="285750" indent="-285750">
              <a:lnSpc>
                <a:spcPct val="150000"/>
              </a:lnSpc>
              <a:buFont typeface="Arial" panose="020B0604020202020204" pitchFamily="34" charset="0"/>
              <a:buChar char="•"/>
            </a:pPr>
            <a:r>
              <a:rPr lang="en-US" sz="1600" dirty="0">
                <a:latin typeface="Century Gothic" panose="020F0302020204030204"/>
              </a:rPr>
              <a:t>Time</a:t>
            </a:r>
          </a:p>
          <a:p>
            <a:pPr marL="285750" indent="-285750">
              <a:lnSpc>
                <a:spcPct val="150000"/>
              </a:lnSpc>
              <a:buFont typeface="Arial" panose="020B0604020202020204" pitchFamily="34" charset="0"/>
              <a:buChar char="•"/>
            </a:pPr>
            <a:r>
              <a:rPr lang="en-US" sz="1600" dirty="0">
                <a:latin typeface="Century Gothic" panose="020F0302020204030204"/>
              </a:rPr>
              <a:t>V1 to V28 (Total 28)</a:t>
            </a:r>
          </a:p>
          <a:p>
            <a:pPr marL="285750" indent="-285750">
              <a:lnSpc>
                <a:spcPct val="150000"/>
              </a:lnSpc>
              <a:buFont typeface="Arial" panose="020B0604020202020204" pitchFamily="34" charset="0"/>
              <a:buChar char="•"/>
            </a:pPr>
            <a:r>
              <a:rPr lang="en-US" sz="1600" dirty="0">
                <a:latin typeface="Century Gothic" panose="020F0302020204030204"/>
              </a:rPr>
              <a:t>Amount</a:t>
            </a:r>
          </a:p>
          <a:p>
            <a:pPr marL="285750" indent="-285750">
              <a:lnSpc>
                <a:spcPct val="150000"/>
              </a:lnSpc>
              <a:buFont typeface="Arial" panose="020B0604020202020204" pitchFamily="34" charset="0"/>
              <a:buChar char="•"/>
            </a:pPr>
            <a:r>
              <a:rPr lang="en-US" sz="1600" dirty="0">
                <a:latin typeface="Century Gothic" panose="020F0302020204030204"/>
              </a:rPr>
              <a:t>Class</a:t>
            </a:r>
          </a:p>
          <a:p>
            <a:pPr marL="285750" indent="-285750">
              <a:lnSpc>
                <a:spcPct val="150000"/>
              </a:lnSpc>
              <a:buFont typeface="Arial" panose="020B0604020202020204" pitchFamily="34" charset="0"/>
              <a:buChar char="•"/>
            </a:pPr>
            <a:endParaRPr lang="en-US" dirty="0">
              <a:latin typeface="Century Gothic" panose="020F0302020204030204"/>
            </a:endParaRPr>
          </a:p>
          <a:p>
            <a:pPr>
              <a:lnSpc>
                <a:spcPct val="150000"/>
              </a:lnSpc>
            </a:pPr>
            <a:endParaRPr lang="en-US" dirty="0">
              <a:latin typeface="Century Gothic" panose="020F0302020204030204"/>
            </a:endParaRPr>
          </a:p>
        </p:txBody>
      </p:sp>
    </p:spTree>
    <p:extLst>
      <p:ext uri="{BB962C8B-B14F-4D97-AF65-F5344CB8AC3E}">
        <p14:creationId xmlns:p14="http://schemas.microsoft.com/office/powerpoint/2010/main" val="11100473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8216A-1A52-6FB3-6210-33A23E084A03}"/>
              </a:ext>
            </a:extLst>
          </p:cNvPr>
          <p:cNvSpPr>
            <a:spLocks noGrp="1"/>
          </p:cNvSpPr>
          <p:nvPr>
            <p:ph type="title"/>
          </p:nvPr>
        </p:nvSpPr>
        <p:spPr/>
        <p:txBody>
          <a:bodyPr/>
          <a:lstStyle/>
          <a:p>
            <a:pPr algn="ctr"/>
            <a:r>
              <a:rPr lang="en-US" sz="3200" dirty="0"/>
              <a:t>Data Exploration and Preprocessing</a:t>
            </a:r>
            <a:br>
              <a:rPr lang="en-US" sz="3200" dirty="0"/>
            </a:br>
            <a:endParaRPr lang="en-US" dirty="0"/>
          </a:p>
        </p:txBody>
      </p:sp>
      <p:sp>
        <p:nvSpPr>
          <p:cNvPr id="3" name="Content Placeholder 2">
            <a:extLst>
              <a:ext uri="{FF2B5EF4-FFF2-40B4-BE49-F238E27FC236}">
                <a16:creationId xmlns:a16="http://schemas.microsoft.com/office/drawing/2014/main" id="{7DB03427-65AA-B488-BDA4-FDA3A7EA00D4}"/>
              </a:ext>
            </a:extLst>
          </p:cNvPr>
          <p:cNvSpPr>
            <a:spLocks noGrp="1"/>
          </p:cNvSpPr>
          <p:nvPr>
            <p:ph idx="1"/>
          </p:nvPr>
        </p:nvSpPr>
        <p:spPr/>
        <p:txBody>
          <a:bodyPr/>
          <a:lstStyle/>
          <a:p>
            <a:r>
              <a:rPr lang="en-US" b="0" i="0" u="none" strike="noStrike" dirty="0">
                <a:solidFill>
                  <a:srgbClr val="374151"/>
                </a:solidFill>
                <a:effectLst/>
              </a:rPr>
              <a:t>Undersampling and oversampling are techniques used to address class imbalance</a:t>
            </a:r>
            <a:endParaRPr lang="en-US" dirty="0">
              <a:effectLst/>
            </a:endParaRPr>
          </a:p>
          <a:p>
            <a:r>
              <a:rPr lang="en-US" dirty="0">
                <a:effectLst/>
              </a:rPr>
              <a:t>Finally, the undersampled majority class (Class 0) and the oversampled minority class (Class 1) are combined using the rbind function to create a new dataset that has an equal number of instances from both classes.</a:t>
            </a:r>
          </a:p>
          <a:p>
            <a:r>
              <a:rPr lang="en-US" dirty="0">
                <a:effectLst/>
              </a:rPr>
              <a:t>100,000 total observations with 9 features</a:t>
            </a:r>
          </a:p>
          <a:p>
            <a:endParaRPr lang="en-US" dirty="0">
              <a:effectLst/>
            </a:endParaRPr>
          </a:p>
          <a:p>
            <a:endParaRPr lang="en-US" dirty="0"/>
          </a:p>
        </p:txBody>
      </p:sp>
    </p:spTree>
    <p:extLst>
      <p:ext uri="{BB962C8B-B14F-4D97-AF65-F5344CB8AC3E}">
        <p14:creationId xmlns:p14="http://schemas.microsoft.com/office/powerpoint/2010/main" val="11042082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1E8B2-474A-5B1A-A226-CB10596EB43B}"/>
              </a:ext>
            </a:extLst>
          </p:cNvPr>
          <p:cNvSpPr>
            <a:spLocks noGrp="1"/>
          </p:cNvSpPr>
          <p:nvPr>
            <p:ph type="title"/>
          </p:nvPr>
        </p:nvSpPr>
        <p:spPr/>
        <p:txBody>
          <a:bodyPr/>
          <a:lstStyle/>
          <a:p>
            <a:pPr algn="ctr"/>
            <a:r>
              <a:rPr lang="en-US" sz="3200" dirty="0"/>
              <a:t>Data Exploration and Preprocessing</a:t>
            </a:r>
            <a:br>
              <a:rPr lang="en-US" sz="3200" dirty="0"/>
            </a:br>
            <a:endParaRPr lang="en-US" dirty="0"/>
          </a:p>
        </p:txBody>
      </p:sp>
      <p:sp>
        <p:nvSpPr>
          <p:cNvPr id="3" name="Content Placeholder 2">
            <a:extLst>
              <a:ext uri="{FF2B5EF4-FFF2-40B4-BE49-F238E27FC236}">
                <a16:creationId xmlns:a16="http://schemas.microsoft.com/office/drawing/2014/main" id="{556849D7-A4A5-668C-B008-382A3C6EF89E}"/>
              </a:ext>
            </a:extLst>
          </p:cNvPr>
          <p:cNvSpPr>
            <a:spLocks noGrp="1"/>
          </p:cNvSpPr>
          <p:nvPr>
            <p:ph idx="1"/>
          </p:nvPr>
        </p:nvSpPr>
        <p:spPr/>
        <p:txBody>
          <a:bodyPr/>
          <a:lstStyle/>
          <a:p>
            <a:r>
              <a:rPr lang="en-US" dirty="0"/>
              <a:t>Table and Bar Plot is used to view the class distribution of Class feature.</a:t>
            </a:r>
          </a:p>
          <a:p>
            <a:r>
              <a:rPr lang="en-US" dirty="0"/>
              <a:t>Histogram is used to view the class distribution of Time and Amount feature.</a:t>
            </a:r>
          </a:p>
          <a:p>
            <a:r>
              <a:rPr lang="en-US" dirty="0"/>
              <a:t>To find the correlation of every feature vs Class cor function and plotting is used.</a:t>
            </a:r>
          </a:p>
          <a:p>
            <a:r>
              <a:rPr lang="en-US" dirty="0">
                <a:effectLst/>
              </a:rPr>
              <a:t>Box plots and Density plots were used to evaluate the relationship between the Class variable and the other feature variables</a:t>
            </a:r>
          </a:p>
          <a:p>
            <a:r>
              <a:rPr lang="en-US" dirty="0">
                <a:effectLst/>
              </a:rPr>
              <a:t>For every variable, t-tests  indicated a relationship with the class variable</a:t>
            </a:r>
          </a:p>
          <a:p>
            <a:r>
              <a:rPr lang="en-US" dirty="0">
                <a:effectLst/>
              </a:rPr>
              <a:t>The visualizations and test results are shown on the following slides </a:t>
            </a:r>
          </a:p>
          <a:p>
            <a:endParaRPr lang="en-US" dirty="0"/>
          </a:p>
        </p:txBody>
      </p:sp>
    </p:spTree>
    <p:extLst>
      <p:ext uri="{BB962C8B-B14F-4D97-AF65-F5344CB8AC3E}">
        <p14:creationId xmlns:p14="http://schemas.microsoft.com/office/powerpoint/2010/main" val="33950637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AC96A-E7F6-27FB-6A9F-52D4E63DFEA3}"/>
              </a:ext>
            </a:extLst>
          </p:cNvPr>
          <p:cNvSpPr>
            <a:spLocks noGrp="1"/>
          </p:cNvSpPr>
          <p:nvPr>
            <p:ph type="title"/>
          </p:nvPr>
        </p:nvSpPr>
        <p:spPr/>
        <p:txBody>
          <a:bodyPr/>
          <a:lstStyle/>
          <a:p>
            <a:pPr algn="ctr"/>
            <a:r>
              <a:rPr lang="en-US" sz="3200" dirty="0"/>
              <a:t>Data Exploration and Preprocessing</a:t>
            </a:r>
            <a:br>
              <a:rPr lang="en-US" sz="3200" dirty="0"/>
            </a:br>
            <a:r>
              <a:rPr lang="en-US" sz="3200" dirty="0"/>
              <a:t>Class Distribution </a:t>
            </a:r>
            <a:endParaRPr lang="en-US" dirty="0"/>
          </a:p>
        </p:txBody>
      </p:sp>
      <p:pic>
        <p:nvPicPr>
          <p:cNvPr id="5" name="Content Placeholder 4" descr="Graphical user interface, application&#10;&#10;Description automatically generated">
            <a:extLst>
              <a:ext uri="{FF2B5EF4-FFF2-40B4-BE49-F238E27FC236}">
                <a16:creationId xmlns:a16="http://schemas.microsoft.com/office/drawing/2014/main" id="{544BF1A2-D180-7B6C-E4DE-560009555FC2}"/>
              </a:ext>
            </a:extLst>
          </p:cNvPr>
          <p:cNvPicPr>
            <a:picLocks noGrp="1" noChangeAspect="1"/>
          </p:cNvPicPr>
          <p:nvPr>
            <p:ph idx="1"/>
          </p:nvPr>
        </p:nvPicPr>
        <p:blipFill>
          <a:blip r:embed="rId2"/>
          <a:stretch>
            <a:fillRect/>
          </a:stretch>
        </p:blipFill>
        <p:spPr>
          <a:xfrm>
            <a:off x="1255156" y="2455863"/>
            <a:ext cx="4279425" cy="3513137"/>
          </a:xfrm>
        </p:spPr>
      </p:pic>
      <p:pic>
        <p:nvPicPr>
          <p:cNvPr id="7" name="Picture 6" descr="Chart&#10;&#10;Description automatically generated with low confidence">
            <a:extLst>
              <a:ext uri="{FF2B5EF4-FFF2-40B4-BE49-F238E27FC236}">
                <a16:creationId xmlns:a16="http://schemas.microsoft.com/office/drawing/2014/main" id="{459547A4-CB5B-DA4E-53D6-8BADE99857A1}"/>
              </a:ext>
            </a:extLst>
          </p:cNvPr>
          <p:cNvPicPr>
            <a:picLocks noChangeAspect="1"/>
          </p:cNvPicPr>
          <p:nvPr/>
        </p:nvPicPr>
        <p:blipFill>
          <a:blip r:embed="rId3"/>
          <a:stretch>
            <a:fillRect/>
          </a:stretch>
        </p:blipFill>
        <p:spPr>
          <a:xfrm>
            <a:off x="6096000" y="2455863"/>
            <a:ext cx="4931466" cy="3430820"/>
          </a:xfrm>
          <a:prstGeom prst="rect">
            <a:avLst/>
          </a:prstGeom>
        </p:spPr>
      </p:pic>
    </p:spTree>
    <p:extLst>
      <p:ext uri="{BB962C8B-B14F-4D97-AF65-F5344CB8AC3E}">
        <p14:creationId xmlns:p14="http://schemas.microsoft.com/office/powerpoint/2010/main" val="31087865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B2568-915F-359A-B493-755CC81A9389}"/>
              </a:ext>
            </a:extLst>
          </p:cNvPr>
          <p:cNvSpPr>
            <a:spLocks noGrp="1"/>
          </p:cNvSpPr>
          <p:nvPr>
            <p:ph type="title"/>
          </p:nvPr>
        </p:nvSpPr>
        <p:spPr/>
        <p:txBody>
          <a:bodyPr/>
          <a:lstStyle/>
          <a:p>
            <a:pPr algn="ctr"/>
            <a:r>
              <a:rPr lang="en-US" sz="3200" dirty="0"/>
              <a:t>Data Exploration and Preprocessing</a:t>
            </a:r>
            <a:br>
              <a:rPr lang="en-US" sz="3200" dirty="0"/>
            </a:br>
            <a:r>
              <a:rPr lang="en-US" sz="3200" dirty="0"/>
              <a:t>     Histogram of Time and Amount</a:t>
            </a:r>
            <a:endParaRPr lang="en-US" dirty="0"/>
          </a:p>
        </p:txBody>
      </p:sp>
      <p:pic>
        <p:nvPicPr>
          <p:cNvPr id="5" name="Content Placeholder 4" descr="Chart, histogram&#10;&#10;Description automatically generated">
            <a:extLst>
              <a:ext uri="{FF2B5EF4-FFF2-40B4-BE49-F238E27FC236}">
                <a16:creationId xmlns:a16="http://schemas.microsoft.com/office/drawing/2014/main" id="{E14441FB-25EC-B35F-2A20-827279B5756C}"/>
              </a:ext>
            </a:extLst>
          </p:cNvPr>
          <p:cNvPicPr>
            <a:picLocks noGrp="1" noChangeAspect="1"/>
          </p:cNvPicPr>
          <p:nvPr>
            <p:ph idx="1"/>
          </p:nvPr>
        </p:nvPicPr>
        <p:blipFill>
          <a:blip r:embed="rId2"/>
          <a:stretch>
            <a:fillRect/>
          </a:stretch>
        </p:blipFill>
        <p:spPr>
          <a:xfrm>
            <a:off x="842962" y="2498724"/>
            <a:ext cx="5612450" cy="3513137"/>
          </a:xfrm>
        </p:spPr>
      </p:pic>
      <p:pic>
        <p:nvPicPr>
          <p:cNvPr id="7" name="Picture 6" descr="Chart&#10;&#10;Description automatically generated">
            <a:extLst>
              <a:ext uri="{FF2B5EF4-FFF2-40B4-BE49-F238E27FC236}">
                <a16:creationId xmlns:a16="http://schemas.microsoft.com/office/drawing/2014/main" id="{ACA7FD6D-AE6C-2210-7428-2A5C9117B240}"/>
              </a:ext>
            </a:extLst>
          </p:cNvPr>
          <p:cNvPicPr>
            <a:picLocks noChangeAspect="1"/>
          </p:cNvPicPr>
          <p:nvPr/>
        </p:nvPicPr>
        <p:blipFill>
          <a:blip r:embed="rId3"/>
          <a:stretch>
            <a:fillRect/>
          </a:stretch>
        </p:blipFill>
        <p:spPr>
          <a:xfrm>
            <a:off x="6455412" y="2675729"/>
            <a:ext cx="4659226" cy="3159125"/>
          </a:xfrm>
          <a:prstGeom prst="rect">
            <a:avLst/>
          </a:prstGeom>
        </p:spPr>
      </p:pic>
    </p:spTree>
    <p:extLst>
      <p:ext uri="{BB962C8B-B14F-4D97-AF65-F5344CB8AC3E}">
        <p14:creationId xmlns:p14="http://schemas.microsoft.com/office/powerpoint/2010/main" val="4215295768"/>
      </p:ext>
    </p:extLst>
  </p:cSld>
  <p:clrMapOvr>
    <a:masterClrMapping/>
  </p:clrMapOvr>
</p:sld>
</file>

<file path=ppt/theme/theme1.xml><?xml version="1.0" encoding="utf-8"?>
<a:theme xmlns:a="http://schemas.openxmlformats.org/drawingml/2006/main" name="Blocks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Avenir">
      <a:majorFont>
        <a:latin typeface="Avenir Next LT Pro"/>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cksVTI" id="{31656FE6-20D8-4105-85EA-706EC9332BE9}" vid="{039DFFC9-9B25-4063-9235-B287A446F509}"/>
    </a:ext>
  </a:extLst>
</a:theme>
</file>

<file path=docProps/app.xml><?xml version="1.0" encoding="utf-8"?>
<Properties xmlns="http://schemas.openxmlformats.org/officeDocument/2006/extended-properties" xmlns:vt="http://schemas.openxmlformats.org/officeDocument/2006/docPropsVTypes">
  <TotalTime>234</TotalTime>
  <Words>926</Words>
  <Application>Microsoft Macintosh PowerPoint</Application>
  <PresentationFormat>Widescreen</PresentationFormat>
  <Paragraphs>92</Paragraphs>
  <Slides>31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Avenir Next LT Pro</vt:lpstr>
      <vt:lpstr>Avenir Next LT Pro Light</vt:lpstr>
      <vt:lpstr>Century Gothic</vt:lpstr>
      <vt:lpstr>BlocksVTI</vt:lpstr>
      <vt:lpstr>Machine Learning Project CREDIT CARD FRAUD DETECTION</vt:lpstr>
      <vt:lpstr>OVERVIEW</vt:lpstr>
      <vt:lpstr>Project Description</vt:lpstr>
      <vt:lpstr>Data Exploration and Preprocessing</vt:lpstr>
      <vt:lpstr>Data Exploration and Preprocessing </vt:lpstr>
      <vt:lpstr>Data Exploration and Preprocessing </vt:lpstr>
      <vt:lpstr>Data Exploration and Preprocessing </vt:lpstr>
      <vt:lpstr>Data Exploration and Preprocessing Class Distribution </vt:lpstr>
      <vt:lpstr>Data Exploration and Preprocessing      Histogram of Time and Amount</vt:lpstr>
      <vt:lpstr>Data Exploration and Preprocessing         Box plot of Class by Amount</vt:lpstr>
      <vt:lpstr>Data Exploration and Preprocessing Correlation between All Feature vs Class</vt:lpstr>
      <vt:lpstr>Data Exploration and Preprocessing Box and Density Plot V3 by Class</vt:lpstr>
      <vt:lpstr>Data Exploration and Preprocessing Box and Density Plot V4 by Class</vt:lpstr>
      <vt:lpstr>Data Exploration and Preprocessing Box and Density Plot V7 by Class</vt:lpstr>
      <vt:lpstr>Data Exploration and Preprocessing Box and Density Plot V10 by Class</vt:lpstr>
      <vt:lpstr>Data Exploration and Preprocessing Box and Density Plot V12 by Class</vt:lpstr>
      <vt:lpstr>Data Exploration and Preprocessing Box and Density Plot V14 by Class</vt:lpstr>
      <vt:lpstr>Data Exploration and Preprocessing Box and Density Plot V16 by Class</vt:lpstr>
      <vt:lpstr>Data Exploration and Preprocessing Box and Density Plot V17 by Class</vt:lpstr>
      <vt:lpstr>Data Exploration and Preprocessing t-test between variables by Class</vt:lpstr>
      <vt:lpstr>Data Exploration and Preprocessing</vt:lpstr>
      <vt:lpstr>Training the Models</vt:lpstr>
      <vt:lpstr>Training the Models Knn and Knn Smote</vt:lpstr>
      <vt:lpstr>Training the Models SVM Linear and SVM Linear with Smote</vt:lpstr>
      <vt:lpstr>Training the Models SVM Radical</vt:lpstr>
      <vt:lpstr>Training the Models Random Forest</vt:lpstr>
      <vt:lpstr>Training the Models Gradient Boosted model</vt:lpstr>
      <vt:lpstr>Training the Models eXtreme Gradient Boosted model  </vt:lpstr>
      <vt:lpstr>Training the Models Neural Network Model </vt:lpstr>
      <vt:lpstr>Training the Models Neural Network Model with Class weight </vt:lpstr>
      <vt:lpstr>Results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Project: CREDIT CARD FRAUD DETECTION</dc:title>
  <dc:creator>Vinoth Kumar</dc:creator>
  <cp:lastModifiedBy>Vinoth Kumar</cp:lastModifiedBy>
  <cp:revision>98</cp:revision>
  <dcterms:created xsi:type="dcterms:W3CDTF">2023-05-08T00:20:14Z</dcterms:created>
  <dcterms:modified xsi:type="dcterms:W3CDTF">2023-05-08T04:50:17Z</dcterms:modified>
</cp:coreProperties>
</file>

<file path=docProps/thumbnail.jpeg>
</file>